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9" r:id="rId4"/>
    <p:sldMasterId id="214748367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embeddedFontLst>
    <p:embeddedFont>
      <p:font typeface="Roboto"/>
      <p:regular r:id="rId30"/>
      <p:bold r:id="rId31"/>
      <p:italic r:id="rId32"/>
      <p:boldItalic r:id="rId33"/>
    </p:embeddedFont>
    <p:embeddedFont>
      <p:font typeface="Lora"/>
      <p:regular r:id="rId34"/>
      <p:bold r:id="rId35"/>
      <p:italic r:id="rId36"/>
      <p:boldItalic r:id="rId37"/>
    </p:embeddedFont>
    <p:embeddedFont>
      <p:font typeface="Quattrocento Sans"/>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QuattrocentoSans-italic.fntdata"/><Relationship Id="rId20" Type="http://schemas.openxmlformats.org/officeDocument/2006/relationships/slide" Target="slides/slide14.xml"/><Relationship Id="rId41" Type="http://schemas.openxmlformats.org/officeDocument/2006/relationships/font" Target="fonts/QuattrocentoSans-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bold.fntdata"/><Relationship Id="rId30" Type="http://schemas.openxmlformats.org/officeDocument/2006/relationships/font" Target="fonts/Roboto-regular.fntdata"/><Relationship Id="rId11" Type="http://schemas.openxmlformats.org/officeDocument/2006/relationships/slide" Target="slides/slide5.xml"/><Relationship Id="rId33" Type="http://schemas.openxmlformats.org/officeDocument/2006/relationships/font" Target="fonts/Roboto-boldItalic.fntdata"/><Relationship Id="rId10" Type="http://schemas.openxmlformats.org/officeDocument/2006/relationships/slide" Target="slides/slide4.xml"/><Relationship Id="rId32" Type="http://schemas.openxmlformats.org/officeDocument/2006/relationships/font" Target="fonts/Roboto-italic.fntdata"/><Relationship Id="rId13" Type="http://schemas.openxmlformats.org/officeDocument/2006/relationships/slide" Target="slides/slide7.xml"/><Relationship Id="rId35" Type="http://schemas.openxmlformats.org/officeDocument/2006/relationships/font" Target="fonts/Lora-bold.fntdata"/><Relationship Id="rId12" Type="http://schemas.openxmlformats.org/officeDocument/2006/relationships/slide" Target="slides/slide6.xml"/><Relationship Id="rId34" Type="http://schemas.openxmlformats.org/officeDocument/2006/relationships/font" Target="fonts/Lora-regular.fntdata"/><Relationship Id="rId15" Type="http://schemas.openxmlformats.org/officeDocument/2006/relationships/slide" Target="slides/slide9.xml"/><Relationship Id="rId37" Type="http://schemas.openxmlformats.org/officeDocument/2006/relationships/font" Target="fonts/Lora-boldItalic.fntdata"/><Relationship Id="rId14" Type="http://schemas.openxmlformats.org/officeDocument/2006/relationships/slide" Target="slides/slide8.xml"/><Relationship Id="rId36" Type="http://schemas.openxmlformats.org/officeDocument/2006/relationships/font" Target="fonts/Lora-italic.fntdata"/><Relationship Id="rId17" Type="http://schemas.openxmlformats.org/officeDocument/2006/relationships/slide" Target="slides/slide11.xml"/><Relationship Id="rId39" Type="http://schemas.openxmlformats.org/officeDocument/2006/relationships/font" Target="fonts/QuattrocentoSans-bold.fntdata"/><Relationship Id="rId16" Type="http://schemas.openxmlformats.org/officeDocument/2006/relationships/slide" Target="slides/slide10.xml"/><Relationship Id="rId38" Type="http://schemas.openxmlformats.org/officeDocument/2006/relationships/font" Target="fonts/QuattrocentoSans-regular.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4c6aecb4f_1_6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4c6aecb4f_1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64c6aecb4f_1_29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64c6aecb4f_1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741f56c644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741f56c644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78da6329b7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78da6329b7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78da6329b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78da6329b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78da6329b7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78da6329b7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78da6329b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78da6329b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78da6329b7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78da6329b7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g78da6329b7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78da6329b7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78da6329b7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78da6329b7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78da6329b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78da6329b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64c5fb40f9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64c5fb40f9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74208b53c2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74208b53c2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78da6329b7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78da6329b7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64c7db3d4b_0_4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64c7db3d4b_0_4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Brainstorm outline due</a:t>
            </a:r>
            <a:endParaRPr/>
          </a:p>
          <a:p>
            <a:pPr indent="0" lvl="0" marL="0" rtl="0" algn="l">
              <a:spcBef>
                <a:spcPts val="0"/>
              </a:spcBef>
              <a:spcAft>
                <a:spcPts val="0"/>
              </a:spcAft>
              <a:buNone/>
            </a:pPr>
            <a:r>
              <a:rPr lang="en"/>
              <a:t>Meeting with CP due</a:t>
            </a:r>
            <a:endParaRPr/>
          </a:p>
          <a:p>
            <a:pPr indent="0" lvl="0" marL="0" rtl="0" algn="l">
              <a:spcBef>
                <a:spcPts val="0"/>
              </a:spcBef>
              <a:spcAft>
                <a:spcPts val="0"/>
              </a:spcAft>
              <a:buNone/>
            </a:pPr>
            <a:r>
              <a:rPr lang="en"/>
              <a:t>Plan due </a:t>
            </a:r>
            <a:endParaRPr/>
          </a:p>
          <a:p>
            <a:pPr indent="0" lvl="0" marL="0" rtl="0" algn="l">
              <a:spcBef>
                <a:spcPts val="0"/>
              </a:spcBef>
              <a:spcAft>
                <a:spcPts val="0"/>
              </a:spcAft>
              <a:buNone/>
            </a:pPr>
            <a:r>
              <a:rPr lang="en"/>
              <a:t>Budget sheets due </a:t>
            </a:r>
            <a:endParaRPr/>
          </a:p>
          <a:p>
            <a:pPr indent="0" lvl="0" marL="0" rtl="0" algn="l">
              <a:spcBef>
                <a:spcPts val="0"/>
              </a:spcBef>
              <a:spcAft>
                <a:spcPts val="0"/>
              </a:spcAft>
              <a:buNone/>
            </a:pPr>
            <a:r>
              <a:rPr lang="en"/>
              <a:t>Application due </a:t>
            </a:r>
            <a:endParaRPr/>
          </a:p>
          <a:p>
            <a:pPr indent="0" lvl="0" marL="0" rtl="0" algn="l">
              <a:spcBef>
                <a:spcPts val="0"/>
              </a:spcBef>
              <a:spcAft>
                <a:spcPts val="0"/>
              </a:spcAft>
              <a:buNone/>
            </a:pPr>
            <a:r>
              <a:rPr lang="en"/>
              <a:t>Reflection due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g64c7db3d4b_0_26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64c7db3d4b_0_26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74184aaa3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4184aaa3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741f56c64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741f56c64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741f56c64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741f56c64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741f56c644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741f56c64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741f56c64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741f56c64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41f56c644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41f56c644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64c5fb40f9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64c5fb40f9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996630" y="2003888"/>
            <a:ext cx="4523700" cy="11598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cxnSp>
        <p:nvCxnSpPr>
          <p:cNvPr id="56" name="Google Shape;56;p14"/>
          <p:cNvCxnSpPr/>
          <p:nvPr/>
        </p:nvCxnSpPr>
        <p:spPr>
          <a:xfrm>
            <a:off x="-6025" y="3676512"/>
            <a:ext cx="9162000" cy="0"/>
          </a:xfrm>
          <a:prstGeom prst="straightConnector1">
            <a:avLst/>
          </a:prstGeom>
          <a:noFill/>
          <a:ln cap="flat" cmpd="sng" w="9525">
            <a:solidFill>
              <a:srgbClr val="000000"/>
            </a:solidFill>
            <a:prstDash val="solid"/>
            <a:round/>
            <a:headEnd len="med" w="med" type="none"/>
            <a:tailEnd len="med" w="med" type="none"/>
          </a:ln>
        </p:spPr>
      </p:cxnSp>
      <p:sp>
        <p:nvSpPr>
          <p:cNvPr id="57" name="Google Shape;57;p14"/>
          <p:cNvSpPr/>
          <p:nvPr/>
        </p:nvSpPr>
        <p:spPr>
          <a:xfrm>
            <a:off x="1117950" y="3393000"/>
            <a:ext cx="567000" cy="5670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58" name="Shape 58"/>
        <p:cNvGrpSpPr/>
        <p:nvPr/>
      </p:nvGrpSpPr>
      <p:grpSpPr>
        <a:xfrm>
          <a:off x="0" y="0"/>
          <a:ext cx="0" cy="0"/>
          <a:chOff x="0" y="0"/>
          <a:chExt cx="0" cy="0"/>
        </a:xfrm>
      </p:grpSpPr>
      <p:sp>
        <p:nvSpPr>
          <p:cNvPr id="59" name="Google Shape;59;p15"/>
          <p:cNvSpPr txBox="1"/>
          <p:nvPr>
            <p:ph idx="1" type="subTitle"/>
          </p:nvPr>
        </p:nvSpPr>
        <p:spPr>
          <a:xfrm>
            <a:off x="2022300" y="2815923"/>
            <a:ext cx="5591400" cy="784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1400"/>
              <a:buNone/>
              <a:defRPr sz="1400">
                <a:highlight>
                  <a:srgbClr val="FFCD00"/>
                </a:highlight>
              </a:defRPr>
            </a:lvl1pPr>
            <a:lvl2pPr lvl="1" rtl="0">
              <a:spcBef>
                <a:spcPts val="0"/>
              </a:spcBef>
              <a:spcAft>
                <a:spcPts val="0"/>
              </a:spcAft>
              <a:buClr>
                <a:schemeClr val="dk2"/>
              </a:buClr>
              <a:buSzPts val="1400"/>
              <a:buNone/>
              <a:defRPr sz="1400">
                <a:solidFill>
                  <a:schemeClr val="dk2"/>
                </a:solidFill>
                <a:highlight>
                  <a:srgbClr val="FFCD00"/>
                </a:highlight>
              </a:defRPr>
            </a:lvl2pPr>
            <a:lvl3pPr lvl="2" rtl="0">
              <a:spcBef>
                <a:spcPts val="0"/>
              </a:spcBef>
              <a:spcAft>
                <a:spcPts val="0"/>
              </a:spcAft>
              <a:buClr>
                <a:schemeClr val="dk2"/>
              </a:buClr>
              <a:buSzPts val="1400"/>
              <a:buNone/>
              <a:defRPr sz="1400">
                <a:solidFill>
                  <a:schemeClr val="dk2"/>
                </a:solidFill>
                <a:highlight>
                  <a:srgbClr val="FFCD00"/>
                </a:highlight>
              </a:defRPr>
            </a:lvl3pPr>
            <a:lvl4pPr lvl="3" rtl="0">
              <a:spcBef>
                <a:spcPts val="0"/>
              </a:spcBef>
              <a:spcAft>
                <a:spcPts val="0"/>
              </a:spcAft>
              <a:buClr>
                <a:schemeClr val="dk2"/>
              </a:buClr>
              <a:buSzPts val="1400"/>
              <a:buNone/>
              <a:defRPr sz="1400">
                <a:solidFill>
                  <a:schemeClr val="dk2"/>
                </a:solidFill>
                <a:highlight>
                  <a:srgbClr val="FFCD00"/>
                </a:highlight>
              </a:defRPr>
            </a:lvl4pPr>
            <a:lvl5pPr lvl="4" rtl="0">
              <a:spcBef>
                <a:spcPts val="0"/>
              </a:spcBef>
              <a:spcAft>
                <a:spcPts val="0"/>
              </a:spcAft>
              <a:buClr>
                <a:schemeClr val="dk2"/>
              </a:buClr>
              <a:buSzPts val="1400"/>
              <a:buNone/>
              <a:defRPr sz="1400">
                <a:solidFill>
                  <a:schemeClr val="dk2"/>
                </a:solidFill>
                <a:highlight>
                  <a:srgbClr val="FFCD00"/>
                </a:highlight>
              </a:defRPr>
            </a:lvl5pPr>
            <a:lvl6pPr lvl="5" rtl="0">
              <a:spcBef>
                <a:spcPts val="0"/>
              </a:spcBef>
              <a:spcAft>
                <a:spcPts val="0"/>
              </a:spcAft>
              <a:buClr>
                <a:schemeClr val="dk2"/>
              </a:buClr>
              <a:buSzPts val="1400"/>
              <a:buNone/>
              <a:defRPr sz="1400">
                <a:solidFill>
                  <a:schemeClr val="dk2"/>
                </a:solidFill>
                <a:highlight>
                  <a:srgbClr val="FFCD00"/>
                </a:highlight>
              </a:defRPr>
            </a:lvl6pPr>
            <a:lvl7pPr lvl="6" rtl="0">
              <a:spcBef>
                <a:spcPts val="0"/>
              </a:spcBef>
              <a:spcAft>
                <a:spcPts val="0"/>
              </a:spcAft>
              <a:buClr>
                <a:schemeClr val="dk2"/>
              </a:buClr>
              <a:buSzPts val="1400"/>
              <a:buNone/>
              <a:defRPr sz="1400">
                <a:solidFill>
                  <a:schemeClr val="dk2"/>
                </a:solidFill>
                <a:highlight>
                  <a:srgbClr val="FFCD00"/>
                </a:highlight>
              </a:defRPr>
            </a:lvl7pPr>
            <a:lvl8pPr lvl="7" rtl="0">
              <a:spcBef>
                <a:spcPts val="0"/>
              </a:spcBef>
              <a:spcAft>
                <a:spcPts val="0"/>
              </a:spcAft>
              <a:buClr>
                <a:schemeClr val="dk2"/>
              </a:buClr>
              <a:buSzPts val="1400"/>
              <a:buNone/>
              <a:defRPr sz="1400">
                <a:solidFill>
                  <a:schemeClr val="dk2"/>
                </a:solidFill>
                <a:highlight>
                  <a:srgbClr val="FFCD00"/>
                </a:highlight>
              </a:defRPr>
            </a:lvl8pPr>
            <a:lvl9pPr lvl="8" rtl="0">
              <a:spcBef>
                <a:spcPts val="0"/>
              </a:spcBef>
              <a:spcAft>
                <a:spcPts val="0"/>
              </a:spcAft>
              <a:buClr>
                <a:schemeClr val="dk2"/>
              </a:buClr>
              <a:buSzPts val="1400"/>
              <a:buNone/>
              <a:defRPr sz="1400">
                <a:solidFill>
                  <a:schemeClr val="dk2"/>
                </a:solidFill>
                <a:highlight>
                  <a:srgbClr val="FFCD00"/>
                </a:highlight>
              </a:defRPr>
            </a:lvl9pPr>
          </a:lstStyle>
          <a:p/>
        </p:txBody>
      </p:sp>
      <p:cxnSp>
        <p:nvCxnSpPr>
          <p:cNvPr id="60" name="Google Shape;60;p15"/>
          <p:cNvCxnSpPr/>
          <p:nvPr/>
        </p:nvCxnSpPr>
        <p:spPr>
          <a:xfrm>
            <a:off x="-6025" y="2571762"/>
            <a:ext cx="1984500" cy="0"/>
          </a:xfrm>
          <a:prstGeom prst="straightConnector1">
            <a:avLst/>
          </a:prstGeom>
          <a:noFill/>
          <a:ln cap="flat" cmpd="sng" w="9525">
            <a:solidFill>
              <a:srgbClr val="CCCCCC"/>
            </a:solidFill>
            <a:prstDash val="solid"/>
            <a:round/>
            <a:headEnd len="med" w="med" type="none"/>
            <a:tailEnd len="med" w="med" type="none"/>
          </a:ln>
        </p:spPr>
      </p:cxnSp>
      <p:sp>
        <p:nvSpPr>
          <p:cNvPr id="61" name="Google Shape;61;p15"/>
          <p:cNvSpPr/>
          <p:nvPr/>
        </p:nvSpPr>
        <p:spPr>
          <a:xfrm>
            <a:off x="1117950" y="2288250"/>
            <a:ext cx="567000" cy="5670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5"/>
          <p:cNvSpPr txBox="1"/>
          <p:nvPr>
            <p:ph type="ctrTitle"/>
          </p:nvPr>
        </p:nvSpPr>
        <p:spPr>
          <a:xfrm>
            <a:off x="2022225" y="1693523"/>
            <a:ext cx="3787800" cy="11598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cxnSp>
        <p:nvCxnSpPr>
          <p:cNvPr id="63" name="Google Shape;63;p15"/>
          <p:cNvCxnSpPr/>
          <p:nvPr/>
        </p:nvCxnSpPr>
        <p:spPr>
          <a:xfrm>
            <a:off x="5898975" y="2571750"/>
            <a:ext cx="3251100" cy="0"/>
          </a:xfrm>
          <a:prstGeom prst="straightConnector1">
            <a:avLst/>
          </a:prstGeom>
          <a:noFill/>
          <a:ln cap="flat" cmpd="sng" w="9525">
            <a:solidFill>
              <a:srgbClr val="CCCCCC"/>
            </a:solidFill>
            <a:prstDash val="solid"/>
            <a:round/>
            <a:headEnd len="med" w="med" type="none"/>
            <a:tailEnd len="med" w="med" type="none"/>
          </a:ln>
        </p:spPr>
      </p:cxnSp>
      <p:sp>
        <p:nvSpPr>
          <p:cNvPr id="64" name="Google Shape;64;p15"/>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65" name="Shape 65"/>
        <p:cNvGrpSpPr/>
        <p:nvPr/>
      </p:nvGrpSpPr>
      <p:grpSpPr>
        <a:xfrm>
          <a:off x="0" y="0"/>
          <a:ext cx="0" cy="0"/>
          <a:chOff x="0" y="0"/>
          <a:chExt cx="0" cy="0"/>
        </a:xfrm>
      </p:grpSpPr>
      <p:sp>
        <p:nvSpPr>
          <p:cNvPr id="66" name="Google Shape;66;p16"/>
          <p:cNvSpPr txBox="1"/>
          <p:nvPr>
            <p:ph idx="1" type="body"/>
          </p:nvPr>
        </p:nvSpPr>
        <p:spPr>
          <a:xfrm>
            <a:off x="2105050" y="2238000"/>
            <a:ext cx="4933800" cy="819900"/>
          </a:xfrm>
          <a:prstGeom prst="rect">
            <a:avLst/>
          </a:prstGeom>
        </p:spPr>
        <p:txBody>
          <a:bodyPr anchorCtr="0" anchor="b" bIns="91425" lIns="91425" spcFirstLastPara="1" rIns="91425" wrap="square" tIns="91425">
            <a:noAutofit/>
          </a:bodyPr>
          <a:lstStyle>
            <a:lvl1pPr indent="-381000" lvl="0" marL="457200" rtl="0" algn="ctr">
              <a:spcBef>
                <a:spcPts val="600"/>
              </a:spcBef>
              <a:spcAft>
                <a:spcPts val="0"/>
              </a:spcAft>
              <a:buSzPts val="2400"/>
              <a:buFont typeface="Lora"/>
              <a:buChar char="◉"/>
              <a:defRPr i="1" sz="2400">
                <a:latin typeface="Lora"/>
                <a:ea typeface="Lora"/>
                <a:cs typeface="Lora"/>
                <a:sym typeface="Lora"/>
              </a:defRPr>
            </a:lvl1pPr>
            <a:lvl2pPr indent="-355600" lvl="1" marL="914400" rtl="0" algn="ctr">
              <a:spcBef>
                <a:spcPts val="0"/>
              </a:spcBef>
              <a:spcAft>
                <a:spcPts val="0"/>
              </a:spcAft>
              <a:buSzPts val="2000"/>
              <a:buFont typeface="Lora"/>
              <a:buChar char="○"/>
              <a:defRPr i="1">
                <a:latin typeface="Lora"/>
                <a:ea typeface="Lora"/>
                <a:cs typeface="Lora"/>
                <a:sym typeface="Lora"/>
              </a:defRPr>
            </a:lvl2pPr>
            <a:lvl3pPr indent="-355600" lvl="2" marL="1371600" rtl="0" algn="ctr">
              <a:spcBef>
                <a:spcPts val="0"/>
              </a:spcBef>
              <a:spcAft>
                <a:spcPts val="0"/>
              </a:spcAft>
              <a:buSzPts val="2000"/>
              <a:buFont typeface="Lora"/>
              <a:buChar char="■"/>
              <a:defRPr i="1">
                <a:latin typeface="Lora"/>
                <a:ea typeface="Lora"/>
                <a:cs typeface="Lora"/>
                <a:sym typeface="Lora"/>
              </a:defRPr>
            </a:lvl3pPr>
            <a:lvl4pPr indent="-381000" lvl="3" marL="1828800" rtl="0" algn="ctr">
              <a:spcBef>
                <a:spcPts val="0"/>
              </a:spcBef>
              <a:spcAft>
                <a:spcPts val="0"/>
              </a:spcAft>
              <a:buSzPts val="2400"/>
              <a:buFont typeface="Lora"/>
              <a:buChar char="●"/>
              <a:defRPr i="1" sz="2400">
                <a:latin typeface="Lora"/>
                <a:ea typeface="Lora"/>
                <a:cs typeface="Lora"/>
                <a:sym typeface="Lora"/>
              </a:defRPr>
            </a:lvl4pPr>
            <a:lvl5pPr indent="-381000" lvl="4" marL="2286000" rtl="0" algn="ctr">
              <a:spcBef>
                <a:spcPts val="0"/>
              </a:spcBef>
              <a:spcAft>
                <a:spcPts val="0"/>
              </a:spcAft>
              <a:buSzPts val="2400"/>
              <a:buFont typeface="Lora"/>
              <a:buChar char="○"/>
              <a:defRPr i="1" sz="2400">
                <a:latin typeface="Lora"/>
                <a:ea typeface="Lora"/>
                <a:cs typeface="Lora"/>
                <a:sym typeface="Lora"/>
              </a:defRPr>
            </a:lvl5pPr>
            <a:lvl6pPr indent="-381000" lvl="5" marL="2743200" rtl="0" algn="ctr">
              <a:spcBef>
                <a:spcPts val="0"/>
              </a:spcBef>
              <a:spcAft>
                <a:spcPts val="0"/>
              </a:spcAft>
              <a:buSzPts val="2400"/>
              <a:buFont typeface="Lora"/>
              <a:buChar char="■"/>
              <a:defRPr i="1" sz="2400">
                <a:latin typeface="Lora"/>
                <a:ea typeface="Lora"/>
                <a:cs typeface="Lora"/>
                <a:sym typeface="Lora"/>
              </a:defRPr>
            </a:lvl6pPr>
            <a:lvl7pPr indent="-381000" lvl="6" marL="3200400" rtl="0" algn="ctr">
              <a:spcBef>
                <a:spcPts val="0"/>
              </a:spcBef>
              <a:spcAft>
                <a:spcPts val="0"/>
              </a:spcAft>
              <a:buSzPts val="2400"/>
              <a:buFont typeface="Lora"/>
              <a:buChar char="●"/>
              <a:defRPr i="1" sz="2400">
                <a:latin typeface="Lora"/>
                <a:ea typeface="Lora"/>
                <a:cs typeface="Lora"/>
                <a:sym typeface="Lora"/>
              </a:defRPr>
            </a:lvl7pPr>
            <a:lvl8pPr indent="-381000" lvl="7" marL="3657600" rtl="0" algn="ctr">
              <a:spcBef>
                <a:spcPts val="0"/>
              </a:spcBef>
              <a:spcAft>
                <a:spcPts val="0"/>
              </a:spcAft>
              <a:buSzPts val="2400"/>
              <a:buFont typeface="Lora"/>
              <a:buChar char="○"/>
              <a:defRPr i="1" sz="2400">
                <a:latin typeface="Lora"/>
                <a:ea typeface="Lora"/>
                <a:cs typeface="Lora"/>
                <a:sym typeface="Lora"/>
              </a:defRPr>
            </a:lvl8pPr>
            <a:lvl9pPr indent="-381000" lvl="8" marL="4114800" algn="ctr">
              <a:spcBef>
                <a:spcPts val="0"/>
              </a:spcBef>
              <a:spcAft>
                <a:spcPts val="0"/>
              </a:spcAft>
              <a:buSzPts val="2400"/>
              <a:buFont typeface="Lora"/>
              <a:buChar char="■"/>
              <a:defRPr i="1" sz="2400">
                <a:latin typeface="Lora"/>
                <a:ea typeface="Lora"/>
                <a:cs typeface="Lora"/>
                <a:sym typeface="Lora"/>
              </a:defRPr>
            </a:lvl9pPr>
          </a:lstStyle>
          <a:p/>
        </p:txBody>
      </p:sp>
      <p:cxnSp>
        <p:nvCxnSpPr>
          <p:cNvPr id="67" name="Google Shape;67;p16"/>
          <p:cNvCxnSpPr/>
          <p:nvPr/>
        </p:nvCxnSpPr>
        <p:spPr>
          <a:xfrm>
            <a:off x="4584075" y="3676500"/>
            <a:ext cx="0" cy="1480500"/>
          </a:xfrm>
          <a:prstGeom prst="straightConnector1">
            <a:avLst/>
          </a:prstGeom>
          <a:noFill/>
          <a:ln cap="flat" cmpd="sng" w="9525">
            <a:solidFill>
              <a:srgbClr val="CCCCCC"/>
            </a:solidFill>
            <a:prstDash val="solid"/>
            <a:round/>
            <a:headEnd len="med" w="med" type="none"/>
            <a:tailEnd len="med" w="med" type="none"/>
          </a:ln>
        </p:spPr>
      </p:cxnSp>
      <p:sp>
        <p:nvSpPr>
          <p:cNvPr id="68" name="Google Shape;68;p16"/>
          <p:cNvSpPr/>
          <p:nvPr/>
        </p:nvSpPr>
        <p:spPr>
          <a:xfrm>
            <a:off x="4288500" y="3393000"/>
            <a:ext cx="567000" cy="5670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6"/>
          <p:cNvSpPr txBox="1"/>
          <p:nvPr/>
        </p:nvSpPr>
        <p:spPr>
          <a:xfrm>
            <a:off x="3593400" y="3412652"/>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Lora"/>
                <a:ea typeface="Lora"/>
                <a:cs typeface="Lora"/>
                <a:sym typeface="Lora"/>
              </a:rPr>
              <a:t>“</a:t>
            </a:r>
            <a:endParaRPr b="1" sz="3600">
              <a:latin typeface="Lora"/>
              <a:ea typeface="Lora"/>
              <a:cs typeface="Lora"/>
              <a:sym typeface="Lora"/>
            </a:endParaRPr>
          </a:p>
        </p:txBody>
      </p:sp>
      <p:sp>
        <p:nvSpPr>
          <p:cNvPr id="70" name="Google Shape;70;p16"/>
          <p:cNvSpPr txBox="1"/>
          <p:nvPr>
            <p:ph idx="12" type="sldNum"/>
          </p:nvPr>
        </p:nvSpPr>
        <p:spPr>
          <a:xfrm>
            <a:off x="4297650" y="1"/>
            <a:ext cx="548700" cy="393600"/>
          </a:xfrm>
          <a:prstGeom prst="rect">
            <a:avLst/>
          </a:prstGeom>
        </p:spPr>
        <p:txBody>
          <a:bodyPr anchorCtr="0" anchor="t" bIns="91425" lIns="91425" spcFirstLastPara="1" rIns="91425" wrap="square" tIns="91425">
            <a:noAutofit/>
          </a:bodyPr>
          <a:lstStyle>
            <a:lvl1pPr lvl="0" rtl="0" algn="ctr">
              <a:buNone/>
              <a:defRPr>
                <a:latin typeface="Lora"/>
                <a:ea typeface="Lora"/>
                <a:cs typeface="Lora"/>
                <a:sym typeface="Lora"/>
              </a:defRPr>
            </a:lvl1pPr>
            <a:lvl2pPr lvl="1" rtl="0" algn="ctr">
              <a:buNone/>
              <a:defRPr>
                <a:latin typeface="Lora"/>
                <a:ea typeface="Lora"/>
                <a:cs typeface="Lora"/>
                <a:sym typeface="Lora"/>
              </a:defRPr>
            </a:lvl2pPr>
            <a:lvl3pPr lvl="2" rtl="0" algn="ctr">
              <a:buNone/>
              <a:defRPr>
                <a:latin typeface="Lora"/>
                <a:ea typeface="Lora"/>
                <a:cs typeface="Lora"/>
                <a:sym typeface="Lora"/>
              </a:defRPr>
            </a:lvl3pPr>
            <a:lvl4pPr lvl="3" rtl="0" algn="ctr">
              <a:buNone/>
              <a:defRPr>
                <a:latin typeface="Lora"/>
                <a:ea typeface="Lora"/>
                <a:cs typeface="Lora"/>
                <a:sym typeface="Lora"/>
              </a:defRPr>
            </a:lvl4pPr>
            <a:lvl5pPr lvl="4" rtl="0" algn="ctr">
              <a:buNone/>
              <a:defRPr>
                <a:latin typeface="Lora"/>
                <a:ea typeface="Lora"/>
                <a:cs typeface="Lora"/>
                <a:sym typeface="Lora"/>
              </a:defRPr>
            </a:lvl5pPr>
            <a:lvl6pPr lvl="5" rtl="0" algn="ctr">
              <a:buNone/>
              <a:defRPr>
                <a:latin typeface="Lora"/>
                <a:ea typeface="Lora"/>
                <a:cs typeface="Lora"/>
                <a:sym typeface="Lora"/>
              </a:defRPr>
            </a:lvl6pPr>
            <a:lvl7pPr lvl="6" rtl="0" algn="ctr">
              <a:buNone/>
              <a:defRPr>
                <a:latin typeface="Lora"/>
                <a:ea typeface="Lora"/>
                <a:cs typeface="Lora"/>
                <a:sym typeface="Lora"/>
              </a:defRPr>
            </a:lvl7pPr>
            <a:lvl8pPr lvl="7" rtl="0" algn="ctr">
              <a:buNone/>
              <a:defRPr>
                <a:latin typeface="Lora"/>
                <a:ea typeface="Lora"/>
                <a:cs typeface="Lora"/>
                <a:sym typeface="Lora"/>
              </a:defRPr>
            </a:lvl8pPr>
            <a:lvl9pPr lvl="8" rtl="0" algn="ctr">
              <a:buNone/>
              <a:defRPr>
                <a:latin typeface="Lora"/>
                <a:ea typeface="Lora"/>
                <a:cs typeface="Lora"/>
                <a:sym typeface="Lora"/>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71" name="Shape 71"/>
        <p:cNvGrpSpPr/>
        <p:nvPr/>
      </p:nvGrpSpPr>
      <p:grpSpPr>
        <a:xfrm>
          <a:off x="0" y="0"/>
          <a:ext cx="0" cy="0"/>
          <a:chOff x="0" y="0"/>
          <a:chExt cx="0" cy="0"/>
        </a:xfrm>
      </p:grpSpPr>
      <p:cxnSp>
        <p:nvCxnSpPr>
          <p:cNvPr id="72" name="Google Shape;72;p17"/>
          <p:cNvCxnSpPr/>
          <p:nvPr/>
        </p:nvCxnSpPr>
        <p:spPr>
          <a:xfrm>
            <a:off x="0" y="1131725"/>
            <a:ext cx="1375800" cy="0"/>
          </a:xfrm>
          <a:prstGeom prst="straightConnector1">
            <a:avLst/>
          </a:prstGeom>
          <a:noFill/>
          <a:ln cap="flat" cmpd="sng" w="9525">
            <a:solidFill>
              <a:srgbClr val="CCCCCC"/>
            </a:solidFill>
            <a:prstDash val="solid"/>
            <a:round/>
            <a:headEnd len="med" w="med" type="none"/>
            <a:tailEnd len="med" w="med" type="none"/>
          </a:ln>
        </p:spPr>
      </p:cxnSp>
      <p:sp>
        <p:nvSpPr>
          <p:cNvPr id="73" name="Google Shape;73;p17"/>
          <p:cNvSpPr/>
          <p:nvPr/>
        </p:nvSpPr>
        <p:spPr>
          <a:xfrm>
            <a:off x="817475" y="928767"/>
            <a:ext cx="405900" cy="4059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7"/>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lvl1pPr lvl="0" rtl="0">
              <a:spcBef>
                <a:spcPts val="0"/>
              </a:spcBef>
              <a:spcAft>
                <a:spcPts val="0"/>
              </a:spcAft>
              <a:buSzPts val="2000"/>
              <a:buFont typeface="Lora"/>
              <a:buNone/>
              <a:defRPr b="1" sz="2000">
                <a:latin typeface="Lora"/>
                <a:ea typeface="Lora"/>
                <a:cs typeface="Lora"/>
                <a:sym typeface="Lora"/>
              </a:defRPr>
            </a:lvl1pPr>
            <a:lvl2pPr lvl="1" rtl="0">
              <a:spcBef>
                <a:spcPts val="0"/>
              </a:spcBef>
              <a:spcAft>
                <a:spcPts val="0"/>
              </a:spcAft>
              <a:buSzPts val="2000"/>
              <a:buFont typeface="Lora"/>
              <a:buNone/>
              <a:defRPr b="1" sz="2000">
                <a:highlight>
                  <a:srgbClr val="FFFFFF"/>
                </a:highlight>
                <a:latin typeface="Lora"/>
                <a:ea typeface="Lora"/>
                <a:cs typeface="Lora"/>
                <a:sym typeface="Lora"/>
              </a:defRPr>
            </a:lvl2pPr>
            <a:lvl3pPr lvl="2" rtl="0">
              <a:spcBef>
                <a:spcPts val="0"/>
              </a:spcBef>
              <a:spcAft>
                <a:spcPts val="0"/>
              </a:spcAft>
              <a:buSzPts val="2000"/>
              <a:buFont typeface="Lora"/>
              <a:buNone/>
              <a:defRPr b="1" sz="2000">
                <a:highlight>
                  <a:srgbClr val="FFFFFF"/>
                </a:highlight>
                <a:latin typeface="Lora"/>
                <a:ea typeface="Lora"/>
                <a:cs typeface="Lora"/>
                <a:sym typeface="Lora"/>
              </a:defRPr>
            </a:lvl3pPr>
            <a:lvl4pPr lvl="3" rtl="0">
              <a:spcBef>
                <a:spcPts val="0"/>
              </a:spcBef>
              <a:spcAft>
                <a:spcPts val="0"/>
              </a:spcAft>
              <a:buSzPts val="2000"/>
              <a:buFont typeface="Lora"/>
              <a:buNone/>
              <a:defRPr b="1" sz="2000">
                <a:highlight>
                  <a:srgbClr val="FFFFFF"/>
                </a:highlight>
                <a:latin typeface="Lora"/>
                <a:ea typeface="Lora"/>
                <a:cs typeface="Lora"/>
                <a:sym typeface="Lora"/>
              </a:defRPr>
            </a:lvl4pPr>
            <a:lvl5pPr lvl="4" rtl="0">
              <a:spcBef>
                <a:spcPts val="0"/>
              </a:spcBef>
              <a:spcAft>
                <a:spcPts val="0"/>
              </a:spcAft>
              <a:buSzPts val="2000"/>
              <a:buFont typeface="Lora"/>
              <a:buNone/>
              <a:defRPr b="1" sz="2000">
                <a:highlight>
                  <a:srgbClr val="FFFFFF"/>
                </a:highlight>
                <a:latin typeface="Lora"/>
                <a:ea typeface="Lora"/>
                <a:cs typeface="Lora"/>
                <a:sym typeface="Lora"/>
              </a:defRPr>
            </a:lvl5pPr>
            <a:lvl6pPr lvl="5" rtl="0">
              <a:spcBef>
                <a:spcPts val="0"/>
              </a:spcBef>
              <a:spcAft>
                <a:spcPts val="0"/>
              </a:spcAft>
              <a:buSzPts val="2000"/>
              <a:buFont typeface="Lora"/>
              <a:buNone/>
              <a:defRPr b="1" sz="2000">
                <a:highlight>
                  <a:srgbClr val="FFFFFF"/>
                </a:highlight>
                <a:latin typeface="Lora"/>
                <a:ea typeface="Lora"/>
                <a:cs typeface="Lora"/>
                <a:sym typeface="Lora"/>
              </a:defRPr>
            </a:lvl6pPr>
            <a:lvl7pPr lvl="6" rtl="0">
              <a:spcBef>
                <a:spcPts val="0"/>
              </a:spcBef>
              <a:spcAft>
                <a:spcPts val="0"/>
              </a:spcAft>
              <a:buSzPts val="2000"/>
              <a:buFont typeface="Lora"/>
              <a:buNone/>
              <a:defRPr b="1" sz="2000">
                <a:highlight>
                  <a:srgbClr val="FFFFFF"/>
                </a:highlight>
                <a:latin typeface="Lora"/>
                <a:ea typeface="Lora"/>
                <a:cs typeface="Lora"/>
                <a:sym typeface="Lora"/>
              </a:defRPr>
            </a:lvl7pPr>
            <a:lvl8pPr lvl="7" rtl="0">
              <a:spcBef>
                <a:spcPts val="0"/>
              </a:spcBef>
              <a:spcAft>
                <a:spcPts val="0"/>
              </a:spcAft>
              <a:buSzPts val="2000"/>
              <a:buFont typeface="Lora"/>
              <a:buNone/>
              <a:defRPr b="1" sz="2000">
                <a:highlight>
                  <a:srgbClr val="FFFFFF"/>
                </a:highlight>
                <a:latin typeface="Lora"/>
                <a:ea typeface="Lora"/>
                <a:cs typeface="Lora"/>
                <a:sym typeface="Lora"/>
              </a:defRPr>
            </a:lvl8pPr>
            <a:lvl9pPr lvl="8" rtl="0">
              <a:spcBef>
                <a:spcPts val="0"/>
              </a:spcBef>
              <a:spcAft>
                <a:spcPts val="0"/>
              </a:spcAft>
              <a:buSzPts val="2000"/>
              <a:buFont typeface="Lora"/>
              <a:buNone/>
              <a:defRPr b="1" sz="2000">
                <a:highlight>
                  <a:srgbClr val="FFFFFF"/>
                </a:highlight>
                <a:latin typeface="Lora"/>
                <a:ea typeface="Lora"/>
                <a:cs typeface="Lora"/>
                <a:sym typeface="Lora"/>
              </a:defRPr>
            </a:lvl9pPr>
          </a:lstStyle>
          <a:p/>
        </p:txBody>
      </p:sp>
      <p:sp>
        <p:nvSpPr>
          <p:cNvPr id="75" name="Google Shape;75;p17"/>
          <p:cNvSpPr txBox="1"/>
          <p:nvPr>
            <p:ph idx="1" type="body"/>
          </p:nvPr>
        </p:nvSpPr>
        <p:spPr>
          <a:xfrm>
            <a:off x="1381250" y="1616470"/>
            <a:ext cx="6809700" cy="3112200"/>
          </a:xfrm>
          <a:prstGeom prst="rect">
            <a:avLst/>
          </a:prstGeom>
        </p:spPr>
        <p:txBody>
          <a:bodyPr anchorCtr="0" anchor="t" bIns="91425" lIns="91425" spcFirstLastPara="1" rIns="91425" wrap="square" tIns="91425">
            <a:noAutofit/>
          </a:bodyPr>
          <a:lstStyle>
            <a:lvl1pPr indent="-381000" lvl="0" marL="457200" rtl="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indent="-355600" lvl="1" marL="9144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indent="-355600" lvl="2" marL="1371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indent="-342900" lvl="3" marL="18288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indent="-342900" lvl="4" marL="22860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indent="-342900" lvl="5" marL="27432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indent="-342900" lvl="6" marL="32004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indent="-342900" lvl="7" marL="36576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indent="-342900" lvl="8" marL="41148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p:txBody>
      </p:sp>
      <p:cxnSp>
        <p:nvCxnSpPr>
          <p:cNvPr id="76" name="Google Shape;76;p17"/>
          <p:cNvCxnSpPr/>
          <p:nvPr/>
        </p:nvCxnSpPr>
        <p:spPr>
          <a:xfrm>
            <a:off x="5265650" y="1131725"/>
            <a:ext cx="3878400" cy="0"/>
          </a:xfrm>
          <a:prstGeom prst="straightConnector1">
            <a:avLst/>
          </a:prstGeom>
          <a:noFill/>
          <a:ln cap="flat" cmpd="sng" w="9525">
            <a:solidFill>
              <a:srgbClr val="CCCCCC"/>
            </a:solidFill>
            <a:prstDash val="solid"/>
            <a:round/>
            <a:headEnd len="med" w="med" type="none"/>
            <a:tailEnd len="med" w="med" type="none"/>
          </a:ln>
        </p:spPr>
      </p:cxnSp>
      <p:sp>
        <p:nvSpPr>
          <p:cNvPr id="77" name="Google Shape;77;p17"/>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78" name="Shape 78"/>
        <p:cNvGrpSpPr/>
        <p:nvPr/>
      </p:nvGrpSpPr>
      <p:grpSpPr>
        <a:xfrm>
          <a:off x="0" y="0"/>
          <a:ext cx="0" cy="0"/>
          <a:chOff x="0" y="0"/>
          <a:chExt cx="0" cy="0"/>
        </a:xfrm>
      </p:grpSpPr>
      <p:sp>
        <p:nvSpPr>
          <p:cNvPr id="79" name="Google Shape;79;p18"/>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80" name="Google Shape;80;p18"/>
          <p:cNvSpPr txBox="1"/>
          <p:nvPr>
            <p:ph idx="1" type="body"/>
          </p:nvPr>
        </p:nvSpPr>
        <p:spPr>
          <a:xfrm>
            <a:off x="1381250" y="1618700"/>
            <a:ext cx="3425400" cy="32310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81" name="Google Shape;81;p18"/>
          <p:cNvSpPr txBox="1"/>
          <p:nvPr>
            <p:ph idx="2" type="body"/>
          </p:nvPr>
        </p:nvSpPr>
        <p:spPr>
          <a:xfrm>
            <a:off x="5012916" y="1618700"/>
            <a:ext cx="3425400" cy="32310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cxnSp>
        <p:nvCxnSpPr>
          <p:cNvPr id="82" name="Google Shape;82;p18"/>
          <p:cNvCxnSpPr/>
          <p:nvPr/>
        </p:nvCxnSpPr>
        <p:spPr>
          <a:xfrm>
            <a:off x="0" y="1131725"/>
            <a:ext cx="1375800" cy="0"/>
          </a:xfrm>
          <a:prstGeom prst="straightConnector1">
            <a:avLst/>
          </a:prstGeom>
          <a:noFill/>
          <a:ln cap="flat" cmpd="sng" w="9525">
            <a:solidFill>
              <a:srgbClr val="CCCCCC"/>
            </a:solidFill>
            <a:prstDash val="solid"/>
            <a:round/>
            <a:headEnd len="med" w="med" type="none"/>
            <a:tailEnd len="med" w="med" type="none"/>
          </a:ln>
        </p:spPr>
      </p:cxnSp>
      <p:sp>
        <p:nvSpPr>
          <p:cNvPr id="83" name="Google Shape;83;p18"/>
          <p:cNvSpPr/>
          <p:nvPr/>
        </p:nvSpPr>
        <p:spPr>
          <a:xfrm>
            <a:off x="817475" y="928767"/>
            <a:ext cx="405900" cy="4059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4" name="Google Shape;84;p18"/>
          <p:cNvCxnSpPr/>
          <p:nvPr/>
        </p:nvCxnSpPr>
        <p:spPr>
          <a:xfrm>
            <a:off x="5265650" y="1131725"/>
            <a:ext cx="3878400" cy="0"/>
          </a:xfrm>
          <a:prstGeom prst="straightConnector1">
            <a:avLst/>
          </a:prstGeom>
          <a:noFill/>
          <a:ln cap="flat" cmpd="sng" w="9525">
            <a:solidFill>
              <a:srgbClr val="CCCCCC"/>
            </a:solidFill>
            <a:prstDash val="solid"/>
            <a:round/>
            <a:headEnd len="med" w="med" type="none"/>
            <a:tailEnd len="med" w="med" type="none"/>
          </a:ln>
        </p:spPr>
      </p:cxnSp>
      <p:sp>
        <p:nvSpPr>
          <p:cNvPr id="85" name="Google Shape;85;p18"/>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86" name="Shape 86"/>
        <p:cNvGrpSpPr/>
        <p:nvPr/>
      </p:nvGrpSpPr>
      <p:grpSpPr>
        <a:xfrm>
          <a:off x="0" y="0"/>
          <a:ext cx="0" cy="0"/>
          <a:chOff x="0" y="0"/>
          <a:chExt cx="0" cy="0"/>
        </a:xfrm>
      </p:grpSpPr>
      <p:sp>
        <p:nvSpPr>
          <p:cNvPr id="87" name="Google Shape;87;p19"/>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p:txBody>
      </p:sp>
      <p:sp>
        <p:nvSpPr>
          <p:cNvPr id="88" name="Google Shape;88;p19"/>
          <p:cNvSpPr txBox="1"/>
          <p:nvPr>
            <p:ph idx="1" type="body"/>
          </p:nvPr>
        </p:nvSpPr>
        <p:spPr>
          <a:xfrm>
            <a:off x="1381250" y="1651075"/>
            <a:ext cx="2334000" cy="31224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89" name="Google Shape;89;p19"/>
          <p:cNvSpPr txBox="1"/>
          <p:nvPr>
            <p:ph idx="2" type="body"/>
          </p:nvPr>
        </p:nvSpPr>
        <p:spPr>
          <a:xfrm>
            <a:off x="3834912" y="1651075"/>
            <a:ext cx="2334000" cy="31224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90" name="Google Shape;90;p19"/>
          <p:cNvSpPr txBox="1"/>
          <p:nvPr>
            <p:ph idx="3" type="body"/>
          </p:nvPr>
        </p:nvSpPr>
        <p:spPr>
          <a:xfrm>
            <a:off x="6288573" y="1651075"/>
            <a:ext cx="2334000" cy="31224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cxnSp>
        <p:nvCxnSpPr>
          <p:cNvPr id="91" name="Google Shape;91;p19"/>
          <p:cNvCxnSpPr/>
          <p:nvPr/>
        </p:nvCxnSpPr>
        <p:spPr>
          <a:xfrm>
            <a:off x="0" y="1131725"/>
            <a:ext cx="1375800" cy="0"/>
          </a:xfrm>
          <a:prstGeom prst="straightConnector1">
            <a:avLst/>
          </a:prstGeom>
          <a:noFill/>
          <a:ln cap="flat" cmpd="sng" w="9525">
            <a:solidFill>
              <a:srgbClr val="CCCCCC"/>
            </a:solidFill>
            <a:prstDash val="solid"/>
            <a:round/>
            <a:headEnd len="med" w="med" type="none"/>
            <a:tailEnd len="med" w="med" type="none"/>
          </a:ln>
        </p:spPr>
      </p:cxnSp>
      <p:sp>
        <p:nvSpPr>
          <p:cNvPr id="92" name="Google Shape;92;p19"/>
          <p:cNvSpPr/>
          <p:nvPr/>
        </p:nvSpPr>
        <p:spPr>
          <a:xfrm>
            <a:off x="817475" y="928767"/>
            <a:ext cx="405900" cy="4059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3" name="Google Shape;93;p19"/>
          <p:cNvCxnSpPr/>
          <p:nvPr/>
        </p:nvCxnSpPr>
        <p:spPr>
          <a:xfrm>
            <a:off x="5265650" y="1131725"/>
            <a:ext cx="3878400" cy="0"/>
          </a:xfrm>
          <a:prstGeom prst="straightConnector1">
            <a:avLst/>
          </a:prstGeom>
          <a:noFill/>
          <a:ln cap="flat" cmpd="sng" w="9525">
            <a:solidFill>
              <a:srgbClr val="CCCCCC"/>
            </a:solidFill>
            <a:prstDash val="solid"/>
            <a:round/>
            <a:headEnd len="med" w="med" type="none"/>
            <a:tailEnd len="med" w="med" type="none"/>
          </a:ln>
        </p:spPr>
      </p:cxnSp>
      <p:sp>
        <p:nvSpPr>
          <p:cNvPr id="94" name="Google Shape;94;p19"/>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5" name="Shape 95"/>
        <p:cNvGrpSpPr/>
        <p:nvPr/>
      </p:nvGrpSpPr>
      <p:grpSpPr>
        <a:xfrm>
          <a:off x="0" y="0"/>
          <a:ext cx="0" cy="0"/>
          <a:chOff x="0" y="0"/>
          <a:chExt cx="0" cy="0"/>
        </a:xfrm>
      </p:grpSpPr>
      <p:sp>
        <p:nvSpPr>
          <p:cNvPr id="96" name="Google Shape;96;p20"/>
          <p:cNvSpPr txBox="1"/>
          <p:nvPr>
            <p:ph type="title"/>
          </p:nvPr>
        </p:nvSpPr>
        <p:spPr>
          <a:xfrm>
            <a:off x="1381250" y="937125"/>
            <a:ext cx="3878400" cy="435600"/>
          </a:xfrm>
          <a:prstGeom prst="rect">
            <a:avLst/>
          </a:prstGeom>
        </p:spPr>
        <p:txBody>
          <a:bodyPr anchorCtr="0" anchor="ctr" bIns="91425" lIns="91425" spcFirstLastPara="1" rIns="91425" wrap="square" tIns="9142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cxnSp>
        <p:nvCxnSpPr>
          <p:cNvPr id="97" name="Google Shape;97;p20"/>
          <p:cNvCxnSpPr/>
          <p:nvPr/>
        </p:nvCxnSpPr>
        <p:spPr>
          <a:xfrm>
            <a:off x="0" y="1131725"/>
            <a:ext cx="1375800" cy="0"/>
          </a:xfrm>
          <a:prstGeom prst="straightConnector1">
            <a:avLst/>
          </a:prstGeom>
          <a:noFill/>
          <a:ln cap="flat" cmpd="sng" w="9525">
            <a:solidFill>
              <a:srgbClr val="CCCCCC"/>
            </a:solidFill>
            <a:prstDash val="solid"/>
            <a:round/>
            <a:headEnd len="med" w="med" type="none"/>
            <a:tailEnd len="med" w="med" type="none"/>
          </a:ln>
        </p:spPr>
      </p:cxnSp>
      <p:sp>
        <p:nvSpPr>
          <p:cNvPr id="98" name="Google Shape;98;p20"/>
          <p:cNvSpPr/>
          <p:nvPr/>
        </p:nvSpPr>
        <p:spPr>
          <a:xfrm>
            <a:off x="817475" y="928767"/>
            <a:ext cx="405900" cy="4059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9" name="Google Shape;99;p20"/>
          <p:cNvCxnSpPr/>
          <p:nvPr/>
        </p:nvCxnSpPr>
        <p:spPr>
          <a:xfrm>
            <a:off x="5265650" y="1131725"/>
            <a:ext cx="3878400" cy="0"/>
          </a:xfrm>
          <a:prstGeom prst="straightConnector1">
            <a:avLst/>
          </a:prstGeom>
          <a:noFill/>
          <a:ln cap="flat" cmpd="sng" w="9525">
            <a:solidFill>
              <a:srgbClr val="CCCCCC"/>
            </a:solidFill>
            <a:prstDash val="solid"/>
            <a:round/>
            <a:headEnd len="med" w="med" type="none"/>
            <a:tailEnd len="med" w="med" type="none"/>
          </a:ln>
        </p:spPr>
      </p:cxnSp>
      <p:sp>
        <p:nvSpPr>
          <p:cNvPr id="100" name="Google Shape;100;p20"/>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01" name="Shape 101"/>
        <p:cNvGrpSpPr/>
        <p:nvPr/>
      </p:nvGrpSpPr>
      <p:grpSpPr>
        <a:xfrm>
          <a:off x="0" y="0"/>
          <a:ext cx="0" cy="0"/>
          <a:chOff x="0" y="0"/>
          <a:chExt cx="0" cy="0"/>
        </a:xfrm>
      </p:grpSpPr>
      <p:sp>
        <p:nvSpPr>
          <p:cNvPr id="102" name="Google Shape;102;p21"/>
          <p:cNvSpPr txBox="1"/>
          <p:nvPr>
            <p:ph idx="1" type="body"/>
          </p:nvPr>
        </p:nvSpPr>
        <p:spPr>
          <a:xfrm>
            <a:off x="1990450" y="4037375"/>
            <a:ext cx="5163000" cy="519600"/>
          </a:xfrm>
          <a:prstGeom prst="rect">
            <a:avLst/>
          </a:prstGeom>
        </p:spPr>
        <p:txBody>
          <a:bodyPr anchorCtr="0" anchor="b" bIns="91425" lIns="91425" spcFirstLastPara="1" rIns="91425" wrap="square" tIns="91425">
            <a:noAutofit/>
          </a:bodyPr>
          <a:lstStyle>
            <a:lvl1pPr indent="-228600" lvl="0" marL="457200" algn="ctr">
              <a:spcBef>
                <a:spcPts val="360"/>
              </a:spcBef>
              <a:spcAft>
                <a:spcPts val="0"/>
              </a:spcAft>
              <a:buSzPts val="1400"/>
              <a:buFont typeface="Lora"/>
              <a:buNone/>
              <a:defRPr i="1" sz="1400">
                <a:latin typeface="Lora"/>
                <a:ea typeface="Lora"/>
                <a:cs typeface="Lora"/>
                <a:sym typeface="Lora"/>
              </a:defRPr>
            </a:lvl1pPr>
          </a:lstStyle>
          <a:p/>
        </p:txBody>
      </p:sp>
      <p:cxnSp>
        <p:nvCxnSpPr>
          <p:cNvPr id="103" name="Google Shape;103;p21"/>
          <p:cNvCxnSpPr/>
          <p:nvPr/>
        </p:nvCxnSpPr>
        <p:spPr>
          <a:xfrm>
            <a:off x="-6025" y="4666129"/>
            <a:ext cx="9162000" cy="0"/>
          </a:xfrm>
          <a:prstGeom prst="straightConnector1">
            <a:avLst/>
          </a:prstGeom>
          <a:noFill/>
          <a:ln cap="flat" cmpd="sng" w="9525">
            <a:solidFill>
              <a:srgbClr val="CCCCCC"/>
            </a:solidFill>
            <a:prstDash val="solid"/>
            <a:round/>
            <a:headEnd len="med" w="med" type="none"/>
            <a:tailEnd len="med" w="med" type="none"/>
          </a:ln>
        </p:spPr>
      </p:cxnSp>
      <p:sp>
        <p:nvSpPr>
          <p:cNvPr id="104" name="Google Shape;104;p21"/>
          <p:cNvSpPr/>
          <p:nvPr/>
        </p:nvSpPr>
        <p:spPr>
          <a:xfrm>
            <a:off x="4457400" y="4551496"/>
            <a:ext cx="229200" cy="2292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1"/>
          <p:cNvSpPr txBox="1"/>
          <p:nvPr>
            <p:ph idx="12" type="sldNum"/>
          </p:nvPr>
        </p:nvSpPr>
        <p:spPr>
          <a:xfrm>
            <a:off x="4297650" y="4780700"/>
            <a:ext cx="548700" cy="362700"/>
          </a:xfrm>
          <a:prstGeom prst="rect">
            <a:avLst/>
          </a:prstGeom>
        </p:spPr>
        <p:txBody>
          <a:bodyPr anchorCtr="0" anchor="ctr" bIns="91425" lIns="91425" spcFirstLastPara="1" rIns="91425" wrap="square" tIns="91425">
            <a:noAutofit/>
          </a:bodyPr>
          <a:lstStyle>
            <a:lvl1pPr lvl="0" rtl="0" algn="ctr">
              <a:buNone/>
              <a:defRPr>
                <a:latin typeface="Lora"/>
                <a:ea typeface="Lora"/>
                <a:cs typeface="Lora"/>
                <a:sym typeface="Lora"/>
              </a:defRPr>
            </a:lvl1pPr>
            <a:lvl2pPr lvl="1" rtl="0" algn="ctr">
              <a:buNone/>
              <a:defRPr>
                <a:latin typeface="Lora"/>
                <a:ea typeface="Lora"/>
                <a:cs typeface="Lora"/>
                <a:sym typeface="Lora"/>
              </a:defRPr>
            </a:lvl2pPr>
            <a:lvl3pPr lvl="2" rtl="0" algn="ctr">
              <a:buNone/>
              <a:defRPr>
                <a:latin typeface="Lora"/>
                <a:ea typeface="Lora"/>
                <a:cs typeface="Lora"/>
                <a:sym typeface="Lora"/>
              </a:defRPr>
            </a:lvl3pPr>
            <a:lvl4pPr lvl="3" rtl="0" algn="ctr">
              <a:buNone/>
              <a:defRPr>
                <a:latin typeface="Lora"/>
                <a:ea typeface="Lora"/>
                <a:cs typeface="Lora"/>
                <a:sym typeface="Lora"/>
              </a:defRPr>
            </a:lvl4pPr>
            <a:lvl5pPr lvl="4" rtl="0" algn="ctr">
              <a:buNone/>
              <a:defRPr>
                <a:latin typeface="Lora"/>
                <a:ea typeface="Lora"/>
                <a:cs typeface="Lora"/>
                <a:sym typeface="Lora"/>
              </a:defRPr>
            </a:lvl5pPr>
            <a:lvl6pPr lvl="5" rtl="0" algn="ctr">
              <a:buNone/>
              <a:defRPr>
                <a:latin typeface="Lora"/>
                <a:ea typeface="Lora"/>
                <a:cs typeface="Lora"/>
                <a:sym typeface="Lora"/>
              </a:defRPr>
            </a:lvl6pPr>
            <a:lvl7pPr lvl="6" rtl="0" algn="ctr">
              <a:buNone/>
              <a:defRPr>
                <a:latin typeface="Lora"/>
                <a:ea typeface="Lora"/>
                <a:cs typeface="Lora"/>
                <a:sym typeface="Lora"/>
              </a:defRPr>
            </a:lvl7pPr>
            <a:lvl8pPr lvl="7" rtl="0" algn="ctr">
              <a:buNone/>
              <a:defRPr>
                <a:latin typeface="Lora"/>
                <a:ea typeface="Lora"/>
                <a:cs typeface="Lora"/>
                <a:sym typeface="Lora"/>
              </a:defRPr>
            </a:lvl8pPr>
            <a:lvl9pPr lvl="8" rtl="0" algn="ctr">
              <a:buNone/>
              <a:defRPr>
                <a:latin typeface="Lora"/>
                <a:ea typeface="Lora"/>
                <a:cs typeface="Lora"/>
                <a:sym typeface="Lora"/>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6" name="Shape 106"/>
        <p:cNvGrpSpPr/>
        <p:nvPr/>
      </p:nvGrpSpPr>
      <p:grpSpPr>
        <a:xfrm>
          <a:off x="0" y="0"/>
          <a:ext cx="0" cy="0"/>
          <a:chOff x="0" y="0"/>
          <a:chExt cx="0" cy="0"/>
        </a:xfrm>
      </p:grpSpPr>
      <p:cxnSp>
        <p:nvCxnSpPr>
          <p:cNvPr id="107" name="Google Shape;107;p22"/>
          <p:cNvCxnSpPr/>
          <p:nvPr/>
        </p:nvCxnSpPr>
        <p:spPr>
          <a:xfrm>
            <a:off x="-6025" y="4513729"/>
            <a:ext cx="9162000" cy="0"/>
          </a:xfrm>
          <a:prstGeom prst="straightConnector1">
            <a:avLst/>
          </a:prstGeom>
          <a:noFill/>
          <a:ln cap="flat" cmpd="sng" w="9525">
            <a:solidFill>
              <a:srgbClr val="CCCCCC"/>
            </a:solidFill>
            <a:prstDash val="solid"/>
            <a:round/>
            <a:headEnd len="med" w="med" type="none"/>
            <a:tailEnd len="med" w="med" type="none"/>
          </a:ln>
        </p:spPr>
      </p:cxnSp>
      <p:sp>
        <p:nvSpPr>
          <p:cNvPr id="108" name="Google Shape;108;p22"/>
          <p:cNvSpPr/>
          <p:nvPr/>
        </p:nvSpPr>
        <p:spPr>
          <a:xfrm>
            <a:off x="4293700" y="4235405"/>
            <a:ext cx="556500" cy="556500"/>
          </a:xfrm>
          <a:prstGeom prst="ellipse">
            <a:avLst/>
          </a:prstGeom>
          <a:solidFill>
            <a:srgbClr val="FFCD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2"/>
          <p:cNvSpPr txBox="1"/>
          <p:nvPr>
            <p:ph idx="12" type="sldNum"/>
          </p:nvPr>
        </p:nvSpPr>
        <p:spPr>
          <a:xfrm>
            <a:off x="4297650" y="4791900"/>
            <a:ext cx="548700" cy="351600"/>
          </a:xfrm>
          <a:prstGeom prst="rect">
            <a:avLst/>
          </a:prstGeom>
        </p:spPr>
        <p:txBody>
          <a:bodyPr anchorCtr="0" anchor="ctr" bIns="91425" lIns="91425" spcFirstLastPara="1" rIns="91425" wrap="square" tIns="91425">
            <a:noAutofit/>
          </a:bodyPr>
          <a:lstStyle>
            <a:lvl1pPr lvl="0" rtl="0" algn="ctr">
              <a:buNone/>
              <a:defRPr>
                <a:latin typeface="Lora"/>
                <a:ea typeface="Lora"/>
                <a:cs typeface="Lora"/>
                <a:sym typeface="Lora"/>
              </a:defRPr>
            </a:lvl1pPr>
            <a:lvl2pPr lvl="1" rtl="0" algn="ctr">
              <a:buNone/>
              <a:defRPr>
                <a:latin typeface="Lora"/>
                <a:ea typeface="Lora"/>
                <a:cs typeface="Lora"/>
                <a:sym typeface="Lora"/>
              </a:defRPr>
            </a:lvl2pPr>
            <a:lvl3pPr lvl="2" rtl="0" algn="ctr">
              <a:buNone/>
              <a:defRPr>
                <a:latin typeface="Lora"/>
                <a:ea typeface="Lora"/>
                <a:cs typeface="Lora"/>
                <a:sym typeface="Lora"/>
              </a:defRPr>
            </a:lvl3pPr>
            <a:lvl4pPr lvl="3" rtl="0" algn="ctr">
              <a:buNone/>
              <a:defRPr>
                <a:latin typeface="Lora"/>
                <a:ea typeface="Lora"/>
                <a:cs typeface="Lora"/>
                <a:sym typeface="Lora"/>
              </a:defRPr>
            </a:lvl4pPr>
            <a:lvl5pPr lvl="4" rtl="0" algn="ctr">
              <a:buNone/>
              <a:defRPr>
                <a:latin typeface="Lora"/>
                <a:ea typeface="Lora"/>
                <a:cs typeface="Lora"/>
                <a:sym typeface="Lora"/>
              </a:defRPr>
            </a:lvl5pPr>
            <a:lvl6pPr lvl="5" rtl="0" algn="ctr">
              <a:buNone/>
              <a:defRPr>
                <a:latin typeface="Lora"/>
                <a:ea typeface="Lora"/>
                <a:cs typeface="Lora"/>
                <a:sym typeface="Lora"/>
              </a:defRPr>
            </a:lvl6pPr>
            <a:lvl7pPr lvl="6" rtl="0" algn="ctr">
              <a:buNone/>
              <a:defRPr>
                <a:latin typeface="Lora"/>
                <a:ea typeface="Lora"/>
                <a:cs typeface="Lora"/>
                <a:sym typeface="Lora"/>
              </a:defRPr>
            </a:lvl7pPr>
            <a:lvl8pPr lvl="7" rtl="0" algn="ctr">
              <a:buNone/>
              <a:defRPr>
                <a:latin typeface="Lora"/>
                <a:ea typeface="Lora"/>
                <a:cs typeface="Lora"/>
                <a:sym typeface="Lora"/>
              </a:defRPr>
            </a:lvl8pPr>
            <a:lvl9pPr lvl="8" rtl="0" algn="ctr">
              <a:buNone/>
              <a:defRPr>
                <a:latin typeface="Lora"/>
                <a:ea typeface="Lora"/>
                <a:cs typeface="Lora"/>
                <a:sym typeface="Lora"/>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letely blank">
  <p:cSld name="BLANK_1">
    <p:spTree>
      <p:nvGrpSpPr>
        <p:cNvPr id="110" name="Shape 110"/>
        <p:cNvGrpSpPr/>
        <p:nvPr/>
      </p:nvGrpSpPr>
      <p:grpSpPr>
        <a:xfrm>
          <a:off x="0" y="0"/>
          <a:ext cx="0" cy="0"/>
          <a:chOff x="0" y="0"/>
          <a:chExt cx="0" cy="0"/>
        </a:xfrm>
      </p:grpSpPr>
      <p:sp>
        <p:nvSpPr>
          <p:cNvPr id="111" name="Google Shape;111;p23"/>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3.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idx="1" type="body"/>
          </p:nvPr>
        </p:nvSpPr>
        <p:spPr>
          <a:xfrm>
            <a:off x="1381250" y="1616470"/>
            <a:ext cx="6809700" cy="31122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indent="-355600" lvl="1" marL="9144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indent="-355600" lvl="2" marL="1371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indent="-342900" lvl="3" marL="18288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indent="-342900" lvl="4" marL="22860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indent="-342900" lvl="5" marL="27432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indent="-342900" lvl="6" marL="32004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indent="-342900" lvl="7" marL="36576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indent="-342900" lvl="8" marL="41148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p:txBody>
      </p:sp>
      <p:sp>
        <p:nvSpPr>
          <p:cNvPr id="52" name="Google Shape;52;p13"/>
          <p:cNvSpPr txBox="1"/>
          <p:nvPr>
            <p:ph type="title"/>
          </p:nvPr>
        </p:nvSpPr>
        <p:spPr>
          <a:xfrm>
            <a:off x="1381250" y="937117"/>
            <a:ext cx="6809700" cy="4356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SzPts val="2000"/>
              <a:buFont typeface="Lora"/>
              <a:buNone/>
              <a:defRPr b="1" sz="2000">
                <a:latin typeface="Lora"/>
                <a:ea typeface="Lora"/>
                <a:cs typeface="Lora"/>
                <a:sym typeface="Lora"/>
              </a:defRPr>
            </a:lvl1pPr>
            <a:lvl2pPr lvl="1">
              <a:spcBef>
                <a:spcPts val="0"/>
              </a:spcBef>
              <a:spcAft>
                <a:spcPts val="0"/>
              </a:spcAft>
              <a:buSzPts val="2000"/>
              <a:buFont typeface="Lora"/>
              <a:buNone/>
              <a:defRPr b="1" sz="2000">
                <a:latin typeface="Lora"/>
                <a:ea typeface="Lora"/>
                <a:cs typeface="Lora"/>
                <a:sym typeface="Lora"/>
              </a:defRPr>
            </a:lvl2pPr>
            <a:lvl3pPr lvl="2">
              <a:spcBef>
                <a:spcPts val="0"/>
              </a:spcBef>
              <a:spcAft>
                <a:spcPts val="0"/>
              </a:spcAft>
              <a:buSzPts val="2000"/>
              <a:buFont typeface="Lora"/>
              <a:buNone/>
              <a:defRPr b="1" sz="2000">
                <a:latin typeface="Lora"/>
                <a:ea typeface="Lora"/>
                <a:cs typeface="Lora"/>
                <a:sym typeface="Lora"/>
              </a:defRPr>
            </a:lvl3pPr>
            <a:lvl4pPr lvl="3">
              <a:spcBef>
                <a:spcPts val="0"/>
              </a:spcBef>
              <a:spcAft>
                <a:spcPts val="0"/>
              </a:spcAft>
              <a:buSzPts val="2000"/>
              <a:buFont typeface="Lora"/>
              <a:buNone/>
              <a:defRPr b="1" sz="2000">
                <a:latin typeface="Lora"/>
                <a:ea typeface="Lora"/>
                <a:cs typeface="Lora"/>
                <a:sym typeface="Lora"/>
              </a:defRPr>
            </a:lvl4pPr>
            <a:lvl5pPr lvl="4">
              <a:spcBef>
                <a:spcPts val="0"/>
              </a:spcBef>
              <a:spcAft>
                <a:spcPts val="0"/>
              </a:spcAft>
              <a:buSzPts val="2000"/>
              <a:buFont typeface="Lora"/>
              <a:buNone/>
              <a:defRPr b="1" sz="2000">
                <a:latin typeface="Lora"/>
                <a:ea typeface="Lora"/>
                <a:cs typeface="Lora"/>
                <a:sym typeface="Lora"/>
              </a:defRPr>
            </a:lvl5pPr>
            <a:lvl6pPr lvl="5">
              <a:spcBef>
                <a:spcPts val="0"/>
              </a:spcBef>
              <a:spcAft>
                <a:spcPts val="0"/>
              </a:spcAft>
              <a:buSzPts val="2000"/>
              <a:buFont typeface="Lora"/>
              <a:buNone/>
              <a:defRPr b="1" sz="2000">
                <a:latin typeface="Lora"/>
                <a:ea typeface="Lora"/>
                <a:cs typeface="Lora"/>
                <a:sym typeface="Lora"/>
              </a:defRPr>
            </a:lvl6pPr>
            <a:lvl7pPr lvl="6">
              <a:spcBef>
                <a:spcPts val="0"/>
              </a:spcBef>
              <a:spcAft>
                <a:spcPts val="0"/>
              </a:spcAft>
              <a:buSzPts val="2000"/>
              <a:buFont typeface="Lora"/>
              <a:buNone/>
              <a:defRPr b="1" sz="2000">
                <a:latin typeface="Lora"/>
                <a:ea typeface="Lora"/>
                <a:cs typeface="Lora"/>
                <a:sym typeface="Lora"/>
              </a:defRPr>
            </a:lvl7pPr>
            <a:lvl8pPr lvl="7">
              <a:spcBef>
                <a:spcPts val="0"/>
              </a:spcBef>
              <a:spcAft>
                <a:spcPts val="0"/>
              </a:spcAft>
              <a:buSzPts val="2000"/>
              <a:buFont typeface="Lora"/>
              <a:buNone/>
              <a:defRPr b="1" sz="2000">
                <a:latin typeface="Lora"/>
                <a:ea typeface="Lora"/>
                <a:cs typeface="Lora"/>
                <a:sym typeface="Lora"/>
              </a:defRPr>
            </a:lvl8pPr>
            <a:lvl9pPr lvl="8">
              <a:spcBef>
                <a:spcPts val="0"/>
              </a:spcBef>
              <a:spcAft>
                <a:spcPts val="0"/>
              </a:spcAft>
              <a:buSzPts val="2000"/>
              <a:buFont typeface="Lora"/>
              <a:buNone/>
              <a:defRPr b="1" sz="2000">
                <a:latin typeface="Lora"/>
                <a:ea typeface="Lora"/>
                <a:cs typeface="Lora"/>
                <a:sym typeface="Lora"/>
              </a:defRPr>
            </a:lvl9pPr>
          </a:lstStyle>
          <a:p/>
        </p:txBody>
      </p:sp>
      <p:sp>
        <p:nvSpPr>
          <p:cNvPr id="53" name="Google Shape;53;p13"/>
          <p:cNvSpPr txBox="1"/>
          <p:nvPr>
            <p:ph idx="12" type="sldNum"/>
          </p:nvPr>
        </p:nvSpPr>
        <p:spPr>
          <a:xfrm>
            <a:off x="8543227" y="4749851"/>
            <a:ext cx="548700" cy="393600"/>
          </a:xfrm>
          <a:prstGeom prst="rect">
            <a:avLst/>
          </a:prstGeom>
          <a:noFill/>
          <a:ln>
            <a:noFill/>
          </a:ln>
        </p:spPr>
        <p:txBody>
          <a:bodyPr anchorCtr="0" anchor="t" bIns="91425" lIns="91425" spcFirstLastPara="1" rIns="91425" wrap="square" tIns="91425">
            <a:noAutofit/>
          </a:bodyPr>
          <a:lstStyle>
            <a:lvl1pPr lvl="0" algn="r">
              <a:buNone/>
              <a:defRPr sz="1000">
                <a:solidFill>
                  <a:srgbClr val="1D1D1B"/>
                </a:solidFill>
                <a:latin typeface="Lora"/>
                <a:ea typeface="Lora"/>
                <a:cs typeface="Lora"/>
                <a:sym typeface="Lora"/>
              </a:defRPr>
            </a:lvl1pPr>
            <a:lvl2pPr lvl="1" algn="r">
              <a:buNone/>
              <a:defRPr sz="1000">
                <a:solidFill>
                  <a:srgbClr val="1D1D1B"/>
                </a:solidFill>
                <a:latin typeface="Lora"/>
                <a:ea typeface="Lora"/>
                <a:cs typeface="Lora"/>
                <a:sym typeface="Lora"/>
              </a:defRPr>
            </a:lvl2pPr>
            <a:lvl3pPr lvl="2" algn="r">
              <a:buNone/>
              <a:defRPr sz="1000">
                <a:solidFill>
                  <a:srgbClr val="1D1D1B"/>
                </a:solidFill>
                <a:latin typeface="Lora"/>
                <a:ea typeface="Lora"/>
                <a:cs typeface="Lora"/>
                <a:sym typeface="Lora"/>
              </a:defRPr>
            </a:lvl3pPr>
            <a:lvl4pPr lvl="3" algn="r">
              <a:buNone/>
              <a:defRPr sz="1000">
                <a:solidFill>
                  <a:srgbClr val="1D1D1B"/>
                </a:solidFill>
                <a:latin typeface="Lora"/>
                <a:ea typeface="Lora"/>
                <a:cs typeface="Lora"/>
                <a:sym typeface="Lora"/>
              </a:defRPr>
            </a:lvl4pPr>
            <a:lvl5pPr lvl="4" algn="r">
              <a:buNone/>
              <a:defRPr sz="1000">
                <a:solidFill>
                  <a:srgbClr val="1D1D1B"/>
                </a:solidFill>
                <a:latin typeface="Lora"/>
                <a:ea typeface="Lora"/>
                <a:cs typeface="Lora"/>
                <a:sym typeface="Lora"/>
              </a:defRPr>
            </a:lvl5pPr>
            <a:lvl6pPr lvl="5" algn="r">
              <a:buNone/>
              <a:defRPr sz="1000">
                <a:solidFill>
                  <a:srgbClr val="1D1D1B"/>
                </a:solidFill>
                <a:latin typeface="Lora"/>
                <a:ea typeface="Lora"/>
                <a:cs typeface="Lora"/>
                <a:sym typeface="Lora"/>
              </a:defRPr>
            </a:lvl6pPr>
            <a:lvl7pPr lvl="6" algn="r">
              <a:buNone/>
              <a:defRPr sz="1000">
                <a:solidFill>
                  <a:srgbClr val="1D1D1B"/>
                </a:solidFill>
                <a:latin typeface="Lora"/>
                <a:ea typeface="Lora"/>
                <a:cs typeface="Lora"/>
                <a:sym typeface="Lora"/>
              </a:defRPr>
            </a:lvl7pPr>
            <a:lvl8pPr lvl="7" algn="r">
              <a:buNone/>
              <a:defRPr sz="1000">
                <a:solidFill>
                  <a:srgbClr val="1D1D1B"/>
                </a:solidFill>
                <a:latin typeface="Lora"/>
                <a:ea typeface="Lora"/>
                <a:cs typeface="Lora"/>
                <a:sym typeface="Lora"/>
              </a:defRPr>
            </a:lvl8pPr>
            <a:lvl9pPr lvl="8" algn="r">
              <a:buNone/>
              <a:defRPr sz="1000">
                <a:solidFill>
                  <a:srgbClr val="1D1D1B"/>
                </a:solidFill>
                <a:latin typeface="Lora"/>
                <a:ea typeface="Lora"/>
                <a:cs typeface="Lora"/>
                <a:sym typeface="Lor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1.xml"/><Relationship Id="rId3" Type="http://schemas.openxmlformats.org/officeDocument/2006/relationships/hyperlink" Target="https://forms.office.com/Pages/ResponsePage.aspx?id=2cXU7P7CIkWv0fDSB1XZ18IVcE4G4IBLuWCqD2DH425UMUhBREw1VkJXM0YxVkY5VlNQQUQ2STlBTy4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2.xml"/><Relationship Id="rId3" Type="http://schemas.openxmlformats.org/officeDocument/2006/relationships/hyperlink" Target="mailto:shutchins@regis.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4.xml"/><Relationship Id="rId3" Type="http://schemas.openxmlformats.org/officeDocument/2006/relationships/hyperlink" Target="mailto:shutchins@regis.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6.xml"/><Relationship Id="rId3" Type="http://schemas.openxmlformats.org/officeDocument/2006/relationships/hyperlink" Target="mailto:shutchins@regis.ed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8.xml"/><Relationship Id="rId3" Type="http://schemas.openxmlformats.org/officeDocument/2006/relationships/hyperlink" Target="mailto:shutchins@regis.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3.xml"/><Relationship Id="rId3" Type="http://schemas.openxmlformats.org/officeDocument/2006/relationships/hyperlink" Target="mailto:arodriguezpena@regis.edu" TargetMode="External"/><Relationship Id="rId4" Type="http://schemas.openxmlformats.org/officeDocument/2006/relationships/hyperlink" Target="mailto:nvillalobosgarcia@regis.edu" TargetMode="External"/><Relationship Id="rId5" Type="http://schemas.openxmlformats.org/officeDocument/2006/relationships/hyperlink" Target="mailto:mnix@regis.edu" TargetMode="External"/><Relationship Id="rId6" Type="http://schemas.openxmlformats.org/officeDocument/2006/relationships/hyperlink" Target="mailto:sscott009@regis.edu" TargetMode="External"/><Relationship Id="rId7" Type="http://schemas.openxmlformats.org/officeDocument/2006/relationships/hyperlink" Target="mailto:rworles@regi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4"/>
          <p:cNvSpPr txBox="1"/>
          <p:nvPr>
            <p:ph type="ctrTitle"/>
          </p:nvPr>
        </p:nvSpPr>
        <p:spPr>
          <a:xfrm>
            <a:off x="996630" y="2003888"/>
            <a:ext cx="45237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highlight>
                  <a:srgbClr val="F1C232"/>
                </a:highlight>
              </a:rPr>
              <a:t>Small Grants</a:t>
            </a:r>
            <a:r>
              <a:rPr lang="en"/>
              <a:t> </a:t>
            </a:r>
            <a:r>
              <a:rPr lang="en"/>
              <a:t>for Enroute Students </a:t>
            </a:r>
            <a:endParaRPr/>
          </a:p>
        </p:txBody>
      </p:sp>
      <p:grpSp>
        <p:nvGrpSpPr>
          <p:cNvPr id="117" name="Google Shape;117;p24"/>
          <p:cNvGrpSpPr/>
          <p:nvPr/>
        </p:nvGrpSpPr>
        <p:grpSpPr>
          <a:xfrm>
            <a:off x="1299165" y="3511424"/>
            <a:ext cx="215966" cy="342399"/>
            <a:chOff x="6718575" y="2318625"/>
            <a:chExt cx="256950" cy="407375"/>
          </a:xfrm>
        </p:grpSpPr>
        <p:sp>
          <p:nvSpPr>
            <p:cNvPr id="118" name="Google Shape;118;p24"/>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4"/>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4"/>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4"/>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4"/>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4"/>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4"/>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4"/>
            <p:cNvSpPr/>
            <p:nvPr/>
          </p:nvSpPr>
          <p:spPr>
            <a:xfrm>
              <a:off x="6795900" y="2628550"/>
              <a:ext cx="102300" cy="25"/>
            </a:xfrm>
            <a:custGeom>
              <a:rect b="b" l="l" r="r" t="t"/>
              <a:pathLst>
                <a:path extrusionOk="0" fill="none" h="1" w="4092">
                  <a:moveTo>
                    <a:pt x="0" y="1"/>
                  </a:moveTo>
                  <a:lnTo>
                    <a:pt x="4092" y="1"/>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 name="Google Shape;126;p24"/>
          <p:cNvSpPr txBox="1"/>
          <p:nvPr/>
        </p:nvSpPr>
        <p:spPr>
          <a:xfrm>
            <a:off x="1890650" y="3769550"/>
            <a:ext cx="6764100" cy="78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Quattrocento Sans"/>
                <a:ea typeface="Quattrocento Sans"/>
                <a:cs typeface="Quattrocento Sans"/>
                <a:sym typeface="Quattrocento Sans"/>
              </a:rPr>
              <a:t>By; Ahtziri R Pena and Nayeli Villalobos </a:t>
            </a:r>
            <a:endParaRPr>
              <a:latin typeface="Quattrocento Sans"/>
              <a:ea typeface="Quattrocento Sans"/>
              <a:cs typeface="Quattrocento Sans"/>
              <a:sym typeface="Quattrocento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3"/>
          <p:cNvSpPr txBox="1"/>
          <p:nvPr>
            <p:ph type="title"/>
          </p:nvPr>
        </p:nvSpPr>
        <p:spPr>
          <a:xfrm>
            <a:off x="1381250" y="937125"/>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Our process is easy: How do you apply?</a:t>
            </a:r>
            <a:endParaRPr/>
          </a:p>
        </p:txBody>
      </p:sp>
      <p:grpSp>
        <p:nvGrpSpPr>
          <p:cNvPr id="202" name="Google Shape;202;p33"/>
          <p:cNvGrpSpPr/>
          <p:nvPr/>
        </p:nvGrpSpPr>
        <p:grpSpPr>
          <a:xfrm>
            <a:off x="916458" y="1019750"/>
            <a:ext cx="214625" cy="214625"/>
            <a:chOff x="2594050" y="1631825"/>
            <a:chExt cx="439625" cy="439625"/>
          </a:xfrm>
        </p:grpSpPr>
        <p:sp>
          <p:nvSpPr>
            <p:cNvPr id="203" name="Google Shape;203;p33"/>
            <p:cNvSpPr/>
            <p:nvPr/>
          </p:nvSpPr>
          <p:spPr>
            <a:xfrm>
              <a:off x="2594050" y="1883300"/>
              <a:ext cx="188175" cy="188150"/>
            </a:xfrm>
            <a:custGeom>
              <a:rect b="b" l="l" r="r" t="t"/>
              <a:pathLst>
                <a:path extrusionOk="0" fill="none" h="7526" w="7527">
                  <a:moveTo>
                    <a:pt x="5992" y="0"/>
                  </a:moveTo>
                  <a:lnTo>
                    <a:pt x="537" y="6430"/>
                  </a:lnTo>
                  <a:lnTo>
                    <a:pt x="1" y="7526"/>
                  </a:lnTo>
                  <a:lnTo>
                    <a:pt x="1097" y="6990"/>
                  </a:lnTo>
                  <a:lnTo>
                    <a:pt x="7526" y="1534"/>
                  </a:lnTo>
                  <a:lnTo>
                    <a:pt x="5992" y="0"/>
                  </a:lnTo>
                  <a:close/>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33"/>
            <p:cNvSpPr/>
            <p:nvPr/>
          </p:nvSpPr>
          <p:spPr>
            <a:xfrm>
              <a:off x="2857700" y="1631825"/>
              <a:ext cx="175975" cy="176000"/>
            </a:xfrm>
            <a:custGeom>
              <a:rect b="b" l="l" r="r" t="t"/>
              <a:pathLst>
                <a:path extrusionOk="0" fill="none" h="7040" w="7039">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3"/>
            <p:cNvSpPr/>
            <p:nvPr/>
          </p:nvSpPr>
          <p:spPr>
            <a:xfrm>
              <a:off x="2662850" y="1699400"/>
              <a:ext cx="303250" cy="303250"/>
            </a:xfrm>
            <a:custGeom>
              <a:rect b="b" l="l" r="r" t="t"/>
              <a:pathLst>
                <a:path extrusionOk="0" fill="none" h="12130" w="1213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3"/>
            <p:cNvSpPr/>
            <p:nvPr/>
          </p:nvSpPr>
          <p:spPr>
            <a:xfrm>
              <a:off x="2814912" y="1754062"/>
              <a:ext cx="49950" cy="49950"/>
            </a:xfrm>
            <a:custGeom>
              <a:rect b="b" l="l" r="r" t="t"/>
              <a:pathLst>
                <a:path extrusionOk="0" fill="none" h="1998" w="1998">
                  <a:moveTo>
                    <a:pt x="1" y="1997"/>
                  </a:moveTo>
                  <a:lnTo>
                    <a:pt x="1998" y="0"/>
                  </a:lnTo>
                </a:path>
              </a:pathLst>
            </a:custGeom>
            <a:noFill/>
            <a:ln cap="rnd"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7" name="Google Shape;207;p33"/>
          <p:cNvSpPr/>
          <p:nvPr/>
        </p:nvSpPr>
        <p:spPr>
          <a:xfrm>
            <a:off x="181204" y="2053050"/>
            <a:ext cx="1685100" cy="1685100"/>
          </a:xfrm>
          <a:prstGeom prst="ellipse">
            <a:avLst/>
          </a:prstGeom>
          <a:noFill/>
          <a:ln cap="flat" cmpd="sng" w="114300">
            <a:solidFill>
              <a:srgbClr val="FFCD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latin typeface="Lora"/>
                <a:ea typeface="Lora"/>
                <a:cs typeface="Lora"/>
                <a:sym typeface="Lora"/>
              </a:rPr>
              <a:t>Brainstorm </a:t>
            </a:r>
            <a:endParaRPr b="1">
              <a:latin typeface="Lora"/>
              <a:ea typeface="Lora"/>
              <a:cs typeface="Lora"/>
              <a:sym typeface="Lora"/>
            </a:endParaRPr>
          </a:p>
        </p:txBody>
      </p:sp>
      <p:sp>
        <p:nvSpPr>
          <p:cNvPr id="208" name="Google Shape;208;p33"/>
          <p:cNvSpPr/>
          <p:nvPr/>
        </p:nvSpPr>
        <p:spPr>
          <a:xfrm>
            <a:off x="5547708" y="2053050"/>
            <a:ext cx="1685100" cy="1685100"/>
          </a:xfrm>
          <a:prstGeom prst="ellipse">
            <a:avLst/>
          </a:prstGeom>
          <a:noFill/>
          <a:ln cap="flat" cmpd="sng" w="114300">
            <a:solidFill>
              <a:srgbClr val="FFCD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Lora"/>
                <a:ea typeface="Lora"/>
                <a:cs typeface="Lora"/>
                <a:sym typeface="Lora"/>
              </a:rPr>
              <a:t>Fill out </a:t>
            </a:r>
            <a:r>
              <a:rPr b="1" lang="en">
                <a:latin typeface="Lora"/>
                <a:ea typeface="Lora"/>
                <a:cs typeface="Lora"/>
                <a:sym typeface="Lora"/>
              </a:rPr>
              <a:t>application</a:t>
            </a:r>
            <a:r>
              <a:rPr b="1" lang="en">
                <a:latin typeface="Lora"/>
                <a:ea typeface="Lora"/>
                <a:cs typeface="Lora"/>
                <a:sym typeface="Lora"/>
              </a:rPr>
              <a:t> </a:t>
            </a:r>
            <a:endParaRPr b="1">
              <a:latin typeface="Lora"/>
              <a:ea typeface="Lora"/>
              <a:cs typeface="Lora"/>
              <a:sym typeface="Lora"/>
            </a:endParaRPr>
          </a:p>
        </p:txBody>
      </p:sp>
      <p:sp>
        <p:nvSpPr>
          <p:cNvPr id="209" name="Google Shape;209;p33"/>
          <p:cNvSpPr/>
          <p:nvPr/>
        </p:nvSpPr>
        <p:spPr>
          <a:xfrm>
            <a:off x="2864450" y="2053050"/>
            <a:ext cx="1685100" cy="1685100"/>
          </a:xfrm>
          <a:prstGeom prst="ellipse">
            <a:avLst/>
          </a:prstGeom>
          <a:noFill/>
          <a:ln cap="flat" cmpd="sng" w="114300">
            <a:solidFill>
              <a:srgbClr val="FFCD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Lora"/>
                <a:ea typeface="Lora"/>
                <a:cs typeface="Lora"/>
                <a:sym typeface="Lora"/>
              </a:rPr>
              <a:t>Set up a meeting with your supervisor </a:t>
            </a:r>
            <a:endParaRPr b="1">
              <a:latin typeface="Lora"/>
              <a:ea typeface="Lora"/>
              <a:cs typeface="Lora"/>
              <a:sym typeface="Lora"/>
            </a:endParaRPr>
          </a:p>
        </p:txBody>
      </p:sp>
      <p:cxnSp>
        <p:nvCxnSpPr>
          <p:cNvPr id="210" name="Google Shape;210;p33"/>
          <p:cNvCxnSpPr/>
          <p:nvPr/>
        </p:nvCxnSpPr>
        <p:spPr>
          <a:xfrm>
            <a:off x="1866300" y="2895600"/>
            <a:ext cx="925800" cy="0"/>
          </a:xfrm>
          <a:prstGeom prst="straightConnector1">
            <a:avLst/>
          </a:prstGeom>
          <a:noFill/>
          <a:ln cap="flat" cmpd="sng" w="38100">
            <a:solidFill>
              <a:srgbClr val="FFCD00"/>
            </a:solidFill>
            <a:prstDash val="solid"/>
            <a:round/>
            <a:headEnd len="sm" w="sm" type="none"/>
            <a:tailEnd len="sm" w="sm" type="triangle"/>
          </a:ln>
        </p:spPr>
      </p:cxnSp>
      <p:cxnSp>
        <p:nvCxnSpPr>
          <p:cNvPr id="211" name="Google Shape;211;p33"/>
          <p:cNvCxnSpPr/>
          <p:nvPr/>
        </p:nvCxnSpPr>
        <p:spPr>
          <a:xfrm>
            <a:off x="4549558" y="2895600"/>
            <a:ext cx="925800" cy="0"/>
          </a:xfrm>
          <a:prstGeom prst="straightConnector1">
            <a:avLst/>
          </a:prstGeom>
          <a:noFill/>
          <a:ln cap="flat" cmpd="sng" w="38100">
            <a:solidFill>
              <a:srgbClr val="FFCD00"/>
            </a:solidFill>
            <a:prstDash val="solid"/>
            <a:round/>
            <a:headEnd len="sm" w="sm" type="none"/>
            <a:tailEnd len="sm" w="sm" type="triangle"/>
          </a:ln>
        </p:spPr>
      </p:cxnSp>
      <p:sp>
        <p:nvSpPr>
          <p:cNvPr id="212" name="Google Shape;212;p33"/>
          <p:cNvSpPr txBox="1"/>
          <p:nvPr>
            <p:ph idx="12" type="sldNum"/>
          </p:nvPr>
        </p:nvSpPr>
        <p:spPr>
          <a:xfrm>
            <a:off x="8543227"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213" name="Google Shape;213;p33"/>
          <p:cNvCxnSpPr/>
          <p:nvPr/>
        </p:nvCxnSpPr>
        <p:spPr>
          <a:xfrm>
            <a:off x="7232808" y="2824900"/>
            <a:ext cx="925800" cy="0"/>
          </a:xfrm>
          <a:prstGeom prst="straightConnector1">
            <a:avLst/>
          </a:prstGeom>
          <a:noFill/>
          <a:ln cap="flat" cmpd="sng" w="38100">
            <a:solidFill>
              <a:srgbClr val="FFCD00"/>
            </a:solidFill>
            <a:prstDash val="solid"/>
            <a:round/>
            <a:headEnd len="sm" w="sm" type="none"/>
            <a:tailEnd len="sm" w="sm" type="triangle"/>
          </a:ln>
        </p:spPr>
      </p:cxnSp>
      <p:sp>
        <p:nvSpPr>
          <p:cNvPr id="214" name="Google Shape;214;p33"/>
          <p:cNvSpPr txBox="1"/>
          <p:nvPr/>
        </p:nvSpPr>
        <p:spPr>
          <a:xfrm>
            <a:off x="8158600" y="2538300"/>
            <a:ext cx="1507200" cy="71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Lora"/>
                <a:ea typeface="Lora"/>
                <a:cs typeface="Lora"/>
                <a:sym typeface="Lora"/>
              </a:rPr>
              <a:t>Wait for a response!</a:t>
            </a:r>
            <a:endParaRPr b="1">
              <a:latin typeface="Lora"/>
              <a:ea typeface="Lora"/>
              <a:cs typeface="Lora"/>
              <a:sym typeface="Lor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34"/>
          <p:cNvSpPr/>
          <p:nvPr/>
        </p:nvSpPr>
        <p:spPr>
          <a:xfrm>
            <a:off x="0" y="4239000"/>
            <a:ext cx="9144000" cy="9045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F1C232"/>
              </a:highlight>
            </a:endParaRPr>
          </a:p>
        </p:txBody>
      </p:sp>
      <p:sp>
        <p:nvSpPr>
          <p:cNvPr id="220" name="Google Shape;220;p34"/>
          <p:cNvSpPr txBox="1"/>
          <p:nvPr/>
        </p:nvSpPr>
        <p:spPr>
          <a:xfrm>
            <a:off x="294650" y="4354500"/>
            <a:ext cx="8173200" cy="789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u="sng">
                <a:solidFill>
                  <a:schemeClr val="hlink"/>
                </a:solidFill>
                <a:hlinkClick r:id="rId3"/>
              </a:rPr>
              <a:t>https://forms.office.com/Pages/ResponsePage.aspx?id=2cXU7P7CIkWv0fDSB1XZ18IVcE4G4IBLuWCqD2DH425UMUhBREw1VkJXM0YxVkY5VlNQQUQ2STlBTy4u</a:t>
            </a:r>
            <a:endParaRPr>
              <a:solidFill>
                <a:srgbClr val="595959"/>
              </a:solidFill>
            </a:endParaRPr>
          </a:p>
          <a:p>
            <a:pPr indent="0" lvl="0" marL="0" rtl="0" algn="l">
              <a:spcBef>
                <a:spcPts val="1600"/>
              </a:spcBef>
              <a:spcAft>
                <a:spcPts val="0"/>
              </a:spcAft>
              <a:buNone/>
            </a:pPr>
            <a:r>
              <a:t/>
            </a:r>
            <a:endParaRPr>
              <a:latin typeface="Quattrocento Sans"/>
              <a:ea typeface="Quattrocento Sans"/>
              <a:cs typeface="Quattrocento Sans"/>
              <a:sym typeface="Quattrocento Sans"/>
            </a:endParaRPr>
          </a:p>
        </p:txBody>
      </p:sp>
      <p:sp>
        <p:nvSpPr>
          <p:cNvPr id="221" name="Google Shape;221;p34"/>
          <p:cNvSpPr txBox="1"/>
          <p:nvPr>
            <p:ph idx="4294967295" type="title"/>
          </p:nvPr>
        </p:nvSpPr>
        <p:spPr>
          <a:xfrm>
            <a:off x="3760050" y="654025"/>
            <a:ext cx="16239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Application</a:t>
            </a:r>
            <a:endParaRPr/>
          </a:p>
        </p:txBody>
      </p:sp>
      <p:sp>
        <p:nvSpPr>
          <p:cNvPr id="222" name="Google Shape;222;p34"/>
          <p:cNvSpPr txBox="1"/>
          <p:nvPr/>
        </p:nvSpPr>
        <p:spPr>
          <a:xfrm>
            <a:off x="2706550" y="1225375"/>
            <a:ext cx="4138800" cy="21747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Quattrocento Sans"/>
              <a:buAutoNum type="arabicPeriod"/>
            </a:pPr>
            <a:r>
              <a:rPr b="1" lang="en" sz="1800">
                <a:latin typeface="Quattrocento Sans"/>
                <a:ea typeface="Quattrocento Sans"/>
                <a:cs typeface="Quattrocento Sans"/>
                <a:sym typeface="Quattrocento Sans"/>
              </a:rPr>
              <a:t>name/ email/ number </a:t>
            </a:r>
            <a:endParaRPr b="1" sz="1800">
              <a:latin typeface="Quattrocento Sans"/>
              <a:ea typeface="Quattrocento Sans"/>
              <a:cs typeface="Quattrocento Sans"/>
              <a:sym typeface="Quattrocento Sans"/>
            </a:endParaRPr>
          </a:p>
          <a:p>
            <a:pPr indent="-342900" lvl="0" marL="457200" rtl="0" algn="l">
              <a:spcBef>
                <a:spcPts val="0"/>
              </a:spcBef>
              <a:spcAft>
                <a:spcPts val="0"/>
              </a:spcAft>
              <a:buSzPts val="1800"/>
              <a:buFont typeface="Quattrocento Sans"/>
              <a:buAutoNum type="arabicPeriod"/>
            </a:pPr>
            <a:r>
              <a:rPr b="1" lang="en" sz="1800">
                <a:latin typeface="Quattrocento Sans"/>
                <a:ea typeface="Quattrocento Sans"/>
                <a:cs typeface="Quattrocento Sans"/>
                <a:sym typeface="Quattrocento Sans"/>
              </a:rPr>
              <a:t>Site name</a:t>
            </a:r>
            <a:endParaRPr b="1" sz="1800">
              <a:latin typeface="Quattrocento Sans"/>
              <a:ea typeface="Quattrocento Sans"/>
              <a:cs typeface="Quattrocento Sans"/>
              <a:sym typeface="Quattrocento Sans"/>
            </a:endParaRPr>
          </a:p>
          <a:p>
            <a:pPr indent="-342900" lvl="0" marL="457200" rtl="0" algn="l">
              <a:spcBef>
                <a:spcPts val="0"/>
              </a:spcBef>
              <a:spcAft>
                <a:spcPts val="0"/>
              </a:spcAft>
              <a:buSzPts val="1800"/>
              <a:buFont typeface="Quattrocento Sans"/>
              <a:buAutoNum type="arabicPeriod"/>
            </a:pPr>
            <a:r>
              <a:rPr b="1" lang="en" sz="1800">
                <a:latin typeface="Quattrocento Sans"/>
                <a:ea typeface="Quattrocento Sans"/>
                <a:cs typeface="Quattrocento Sans"/>
                <a:sym typeface="Quattrocento Sans"/>
              </a:rPr>
              <a:t>Supervisor name and email </a:t>
            </a:r>
            <a:endParaRPr b="1" sz="1800">
              <a:latin typeface="Quattrocento Sans"/>
              <a:ea typeface="Quattrocento Sans"/>
              <a:cs typeface="Quattrocento Sans"/>
              <a:sym typeface="Quattrocento Sans"/>
            </a:endParaRPr>
          </a:p>
          <a:p>
            <a:pPr indent="-342900" lvl="0" marL="457200" rtl="0" algn="l">
              <a:spcBef>
                <a:spcPts val="0"/>
              </a:spcBef>
              <a:spcAft>
                <a:spcPts val="0"/>
              </a:spcAft>
              <a:buSzPts val="1800"/>
              <a:buFont typeface="Quattrocento Sans"/>
              <a:buAutoNum type="arabicPeriod"/>
            </a:pPr>
            <a:r>
              <a:rPr b="1" lang="en" sz="1800">
                <a:latin typeface="Quattrocento Sans"/>
                <a:ea typeface="Quattrocento Sans"/>
                <a:cs typeface="Quattrocento Sans"/>
                <a:sym typeface="Quattrocento Sans"/>
              </a:rPr>
              <a:t>Project Summary</a:t>
            </a:r>
            <a:endParaRPr sz="1800">
              <a:latin typeface="Quattrocento Sans"/>
              <a:ea typeface="Quattrocento Sans"/>
              <a:cs typeface="Quattrocento Sans"/>
              <a:sym typeface="Quattrocento Sans"/>
            </a:endParaRPr>
          </a:p>
          <a:p>
            <a:pPr indent="-342900" lvl="0" marL="457200" rtl="0" algn="l">
              <a:spcBef>
                <a:spcPts val="0"/>
              </a:spcBef>
              <a:spcAft>
                <a:spcPts val="0"/>
              </a:spcAft>
              <a:buSzPts val="1800"/>
              <a:buFont typeface="Quattrocento Sans"/>
              <a:buAutoNum type="arabicPeriod"/>
            </a:pPr>
            <a:r>
              <a:rPr b="1" lang="en" sz="1800">
                <a:solidFill>
                  <a:srgbClr val="333333"/>
                </a:solidFill>
                <a:highlight>
                  <a:srgbClr val="FFFFFF"/>
                </a:highlight>
                <a:latin typeface="Quattrocento Sans"/>
                <a:ea typeface="Quattrocento Sans"/>
                <a:cs typeface="Quattrocento Sans"/>
                <a:sym typeface="Quattrocento Sans"/>
              </a:rPr>
              <a:t>Goals &amp; Needs</a:t>
            </a:r>
            <a:endParaRPr b="1" sz="1800">
              <a:solidFill>
                <a:srgbClr val="333333"/>
              </a:solidFill>
              <a:highlight>
                <a:srgbClr val="FFFFFF"/>
              </a:highlight>
              <a:latin typeface="Quattrocento Sans"/>
              <a:ea typeface="Quattrocento Sans"/>
              <a:cs typeface="Quattrocento Sans"/>
              <a:sym typeface="Quattrocento Sans"/>
            </a:endParaRPr>
          </a:p>
          <a:p>
            <a:pPr indent="-342900" lvl="0" marL="457200" rtl="0" algn="l">
              <a:spcBef>
                <a:spcPts val="0"/>
              </a:spcBef>
              <a:spcAft>
                <a:spcPts val="0"/>
              </a:spcAft>
              <a:buSzPts val="1800"/>
              <a:buFont typeface="Quattrocento Sans"/>
              <a:buAutoNum type="arabicPeriod"/>
            </a:pPr>
            <a:r>
              <a:rPr b="1" lang="en" sz="1800">
                <a:solidFill>
                  <a:srgbClr val="333333"/>
                </a:solidFill>
                <a:highlight>
                  <a:srgbClr val="FFFFFF"/>
                </a:highlight>
                <a:latin typeface="Quattrocento Sans"/>
                <a:ea typeface="Quattrocento Sans"/>
                <a:cs typeface="Quattrocento Sans"/>
                <a:sym typeface="Quattrocento Sans"/>
              </a:rPr>
              <a:t>Assets of the Community</a:t>
            </a:r>
            <a:endParaRPr sz="1800">
              <a:solidFill>
                <a:srgbClr val="333333"/>
              </a:solidFill>
              <a:highlight>
                <a:srgbClr val="FFFFFF"/>
              </a:highlight>
              <a:latin typeface="Quattrocento Sans"/>
              <a:ea typeface="Quattrocento Sans"/>
              <a:cs typeface="Quattrocento Sans"/>
              <a:sym typeface="Quattrocento Sans"/>
            </a:endParaRPr>
          </a:p>
          <a:p>
            <a:pPr indent="-342900" lvl="0" marL="457200" rtl="0" algn="l">
              <a:spcBef>
                <a:spcPts val="0"/>
              </a:spcBef>
              <a:spcAft>
                <a:spcPts val="0"/>
              </a:spcAft>
              <a:buClr>
                <a:schemeClr val="dk1"/>
              </a:buClr>
              <a:buSzPts val="1800"/>
              <a:buFont typeface="Quattrocento Sans"/>
              <a:buAutoNum type="arabicPeriod"/>
            </a:pPr>
            <a:r>
              <a:rPr b="1" lang="en" sz="1800">
                <a:solidFill>
                  <a:srgbClr val="333333"/>
                </a:solidFill>
                <a:highlight>
                  <a:schemeClr val="lt1"/>
                </a:highlight>
                <a:latin typeface="Quattrocento Sans"/>
                <a:ea typeface="Quattrocento Sans"/>
                <a:cs typeface="Quattrocento Sans"/>
                <a:sym typeface="Quattrocento Sans"/>
              </a:rPr>
              <a:t>Objectives</a:t>
            </a:r>
            <a:endParaRPr b="1" sz="1800">
              <a:solidFill>
                <a:srgbClr val="333333"/>
              </a:solidFill>
              <a:highlight>
                <a:schemeClr val="lt1"/>
              </a:highlight>
              <a:latin typeface="Quattrocento Sans"/>
              <a:ea typeface="Quattrocento Sans"/>
              <a:cs typeface="Quattrocento Sans"/>
              <a:sym typeface="Quattrocento Sans"/>
            </a:endParaRPr>
          </a:p>
          <a:p>
            <a:pPr indent="-342900" lvl="0" marL="457200" rtl="0" algn="l">
              <a:spcBef>
                <a:spcPts val="0"/>
              </a:spcBef>
              <a:spcAft>
                <a:spcPts val="0"/>
              </a:spcAft>
              <a:buClr>
                <a:schemeClr val="dk1"/>
              </a:buClr>
              <a:buSzPts val="1800"/>
              <a:buFont typeface="Quattrocento Sans"/>
              <a:buAutoNum type="arabicPeriod"/>
            </a:pPr>
            <a:r>
              <a:rPr b="1" lang="en" sz="1800">
                <a:solidFill>
                  <a:srgbClr val="333333"/>
                </a:solidFill>
                <a:latin typeface="Quattrocento Sans"/>
                <a:ea typeface="Quattrocento Sans"/>
                <a:cs typeface="Quattrocento Sans"/>
                <a:sym typeface="Quattrocento Sans"/>
              </a:rPr>
              <a:t>Budget breakdown </a:t>
            </a:r>
            <a:endParaRPr b="1" sz="1800">
              <a:solidFill>
                <a:srgbClr val="333333"/>
              </a:solidFill>
              <a:highlight>
                <a:srgbClr val="FFFFFF"/>
              </a:highlight>
              <a:latin typeface="Quattrocento Sans"/>
              <a:ea typeface="Quattrocento Sans"/>
              <a:cs typeface="Quattrocento Sans"/>
              <a:sym typeface="Quattrocento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5"/>
          <p:cNvSpPr/>
          <p:nvPr/>
        </p:nvSpPr>
        <p:spPr>
          <a:xfrm>
            <a:off x="15625" y="10875"/>
            <a:ext cx="9144000" cy="1124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5"/>
          <p:cNvSpPr txBox="1"/>
          <p:nvPr>
            <p:ph idx="4294967295" type="title"/>
          </p:nvPr>
        </p:nvSpPr>
        <p:spPr>
          <a:xfrm>
            <a:off x="3760050" y="654025"/>
            <a:ext cx="16239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Application</a:t>
            </a:r>
            <a:endParaRPr/>
          </a:p>
        </p:txBody>
      </p:sp>
      <p:sp>
        <p:nvSpPr>
          <p:cNvPr id="229" name="Google Shape;229;p35"/>
          <p:cNvSpPr txBox="1"/>
          <p:nvPr/>
        </p:nvSpPr>
        <p:spPr>
          <a:xfrm>
            <a:off x="395400" y="1463825"/>
            <a:ext cx="8353200" cy="1774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name/ email/ number:</a:t>
            </a:r>
            <a:r>
              <a:rPr b="1" lang="en">
                <a:solidFill>
                  <a:schemeClr val="dk1"/>
                </a:solidFill>
                <a:latin typeface="Quattrocento Sans"/>
                <a:ea typeface="Quattrocento Sans"/>
                <a:cs typeface="Quattrocento Sans"/>
                <a:sym typeface="Quattrocento Sans"/>
              </a:rPr>
              <a:t> </a:t>
            </a:r>
            <a:r>
              <a:rPr lang="en">
                <a:solidFill>
                  <a:schemeClr val="dk1"/>
                </a:solidFill>
                <a:latin typeface="Quattrocento Sans"/>
                <a:ea typeface="Quattrocento Sans"/>
                <a:cs typeface="Quattrocento Sans"/>
                <a:sym typeface="Quattrocento Sans"/>
              </a:rPr>
              <a:t>Sidney L </a:t>
            </a:r>
            <a:r>
              <a:rPr lang="en" u="sng">
                <a:solidFill>
                  <a:schemeClr val="hlink"/>
                </a:solidFill>
                <a:latin typeface="Quattrocento Sans"/>
                <a:ea typeface="Quattrocento Sans"/>
                <a:cs typeface="Quattrocento Sans"/>
                <a:sym typeface="Quattrocento Sans"/>
                <a:hlinkClick r:id="rId3"/>
              </a:rPr>
              <a:t>sL@regis.edu</a:t>
            </a:r>
            <a:r>
              <a:rPr lang="en">
                <a:solidFill>
                  <a:schemeClr val="dk1"/>
                </a:solidFill>
                <a:latin typeface="Quattrocento Sans"/>
                <a:ea typeface="Quattrocento Sans"/>
                <a:cs typeface="Quattrocento Sans"/>
                <a:sym typeface="Quattrocento Sans"/>
              </a:rPr>
              <a:t>,</a:t>
            </a:r>
            <a:r>
              <a:rPr lang="en">
                <a:solidFill>
                  <a:schemeClr val="dk1"/>
                </a:solidFill>
                <a:latin typeface="Quattrocento Sans"/>
                <a:ea typeface="Quattrocento Sans"/>
                <a:cs typeface="Quattrocento Sans"/>
                <a:sym typeface="Quattrocento Sans"/>
              </a:rPr>
              <a:t>,  123-456-7890</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Site name: </a:t>
            </a:r>
            <a:r>
              <a:rPr lang="en">
                <a:solidFill>
                  <a:schemeClr val="dk1"/>
                </a:solidFill>
                <a:latin typeface="Quattrocento Sans"/>
                <a:ea typeface="Quattrocento Sans"/>
                <a:cs typeface="Quattrocento Sans"/>
                <a:sym typeface="Quattrocento Sans"/>
              </a:rPr>
              <a:t>Reading Partners- Trevista at Horace Mann</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Supervisor name and email: </a:t>
            </a:r>
            <a:r>
              <a:rPr lang="en">
                <a:latin typeface="Quattrocento Sans"/>
                <a:ea typeface="Quattrocento Sans"/>
                <a:cs typeface="Quattrocento Sans"/>
                <a:sym typeface="Quattrocento Sans"/>
              </a:rPr>
              <a:t>J</a:t>
            </a:r>
            <a:r>
              <a:rPr lang="en">
                <a:solidFill>
                  <a:schemeClr val="dk1"/>
                </a:solidFill>
                <a:latin typeface="Quattrocento Sans"/>
                <a:ea typeface="Quattrocento Sans"/>
                <a:cs typeface="Quattrocento Sans"/>
                <a:sym typeface="Quattrocento Sans"/>
              </a:rPr>
              <a:t>ulie Keller, jkeller@readingpartners.org</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highlight>
                  <a:srgbClr val="FFD966"/>
                </a:highlight>
                <a:latin typeface="Quattrocento Sans"/>
                <a:ea typeface="Quattrocento Sans"/>
                <a:cs typeface="Quattrocento Sans"/>
                <a:sym typeface="Quattrocento Sans"/>
              </a:rPr>
              <a:t>Project Summary:</a:t>
            </a:r>
            <a:r>
              <a:rPr lang="en">
                <a:highlight>
                  <a:srgbClr val="FFD966"/>
                </a:highlight>
                <a:latin typeface="Quattrocento Sans"/>
                <a:ea typeface="Quattrocento Sans"/>
                <a:cs typeface="Quattrocento Sans"/>
                <a:sym typeface="Quattrocento Sans"/>
              </a:rPr>
              <a:t> Please write a detailed description of your project that includes whether or not you intend on working in a group, how much the project will cost, and what the grant funding would be used for. (200-300 words)</a:t>
            </a:r>
            <a:endParaRPr>
              <a:highlight>
                <a:srgbClr val="FFD966"/>
              </a:highlight>
              <a:latin typeface="Quattrocento Sans"/>
              <a:ea typeface="Quattrocento Sans"/>
              <a:cs typeface="Quattrocento Sans"/>
              <a:sym typeface="Quattrocento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6"/>
          <p:cNvSpPr txBox="1"/>
          <p:nvPr>
            <p:ph type="title"/>
          </p:nvPr>
        </p:nvSpPr>
        <p:spPr>
          <a:xfrm>
            <a:off x="1381250" y="937125"/>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Quattrocento Sans"/>
                <a:ea typeface="Quattrocento Sans"/>
                <a:cs typeface="Quattrocento Sans"/>
                <a:sym typeface="Quattrocento Sans"/>
              </a:rPr>
              <a:t>Project Summary</a:t>
            </a:r>
            <a:endParaRPr/>
          </a:p>
        </p:txBody>
      </p:sp>
      <p:sp>
        <p:nvSpPr>
          <p:cNvPr id="235" name="Google Shape;235;p36"/>
          <p:cNvSpPr txBox="1"/>
          <p:nvPr/>
        </p:nvSpPr>
        <p:spPr>
          <a:xfrm>
            <a:off x="681250" y="1650800"/>
            <a:ext cx="8003400" cy="3205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1200">
                <a:solidFill>
                  <a:schemeClr val="dk1"/>
                </a:solidFill>
                <a:latin typeface="Quattrocento Sans"/>
                <a:ea typeface="Quattrocento Sans"/>
                <a:cs typeface="Quattrocento Sans"/>
                <a:sym typeface="Quattrocento Sans"/>
              </a:rPr>
              <a:t>"I have been at my service site Reading Partners at Trevista Horace Mann since early November of 2018. In that time I have noticed amazing strides in comprehension and literacy among many of my students, but I can’t shake the fact that they are completely under represented in the curriculum they are told to follow. The majority of students enrolled in Trevista, and the Reading Partners program, are minority groups. To my surprise, and maybe yours too, about only one out of the ten books we read to them have non-white characters. This proves to be very concerning for a myriad of reasons, but what I would like to focus on is the issue of alienation in our education </a:t>
            </a:r>
            <a:r>
              <a:rPr lang="en" sz="1200">
                <a:solidFill>
                  <a:schemeClr val="dk1"/>
                </a:solidFill>
                <a:latin typeface="Quattrocento Sans"/>
                <a:ea typeface="Quattrocento Sans"/>
                <a:cs typeface="Quattrocento Sans"/>
                <a:sym typeface="Quattrocento Sans"/>
              </a:rPr>
              <a:t>system’s</a:t>
            </a:r>
            <a:r>
              <a:rPr lang="en" sz="1200">
                <a:solidFill>
                  <a:schemeClr val="dk1"/>
                </a:solidFill>
                <a:latin typeface="Quattrocento Sans"/>
                <a:ea typeface="Quattrocento Sans"/>
                <a:cs typeface="Quattrocento Sans"/>
                <a:sym typeface="Quattrocento Sans"/>
              </a:rPr>
              <a:t> curriculum. I would even argue that it is poisonous both to the over represented and underrepresented for different, but equally devastating reasons. Diversity, even when proven to build stronger, better, brighter learning environments has been put on the backburner for decades. I hope that through this grant, and close partnering with Reading Partners, that I can use the 400 dollars to bring more diverse (see my definition of diverse in the budget section) books into the classroom. I think that by giving our students the representation they need and deserve, we will see a more interactive, involved, and reflective response to our tutoring sessions. The entire mission of Reading Partners, to help students become lifelong readers, is a group effort carried out by dedicated tutors and respective supportive staff. Since curriculum is taught and administered to students by multiple different tutors it seems as though this grant project will continue to be a group project for the foreseeable future. The grant funding (approximately 400 dollars) would go towards diverse books (32) being implemented into the classroom.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37"/>
          <p:cNvSpPr/>
          <p:nvPr/>
        </p:nvSpPr>
        <p:spPr>
          <a:xfrm>
            <a:off x="15625" y="10875"/>
            <a:ext cx="9144000" cy="1124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37"/>
          <p:cNvSpPr txBox="1"/>
          <p:nvPr>
            <p:ph idx="4294967295" type="title"/>
          </p:nvPr>
        </p:nvSpPr>
        <p:spPr>
          <a:xfrm>
            <a:off x="3760050" y="654025"/>
            <a:ext cx="16239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Application</a:t>
            </a:r>
            <a:endParaRPr/>
          </a:p>
        </p:txBody>
      </p:sp>
      <p:sp>
        <p:nvSpPr>
          <p:cNvPr id="242" name="Google Shape;242;p37"/>
          <p:cNvSpPr txBox="1"/>
          <p:nvPr/>
        </p:nvSpPr>
        <p:spPr>
          <a:xfrm>
            <a:off x="395400" y="1463825"/>
            <a:ext cx="8353200" cy="1774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name/ email/ number: </a:t>
            </a:r>
            <a:r>
              <a:rPr b="1" lang="en">
                <a:solidFill>
                  <a:schemeClr val="dk1"/>
                </a:solidFill>
                <a:latin typeface="Quattrocento Sans"/>
                <a:ea typeface="Quattrocento Sans"/>
                <a:cs typeface="Quattrocento Sans"/>
                <a:sym typeface="Quattrocento Sans"/>
              </a:rPr>
              <a:t> </a:t>
            </a:r>
            <a:r>
              <a:rPr lang="en">
                <a:solidFill>
                  <a:schemeClr val="dk1"/>
                </a:solidFill>
                <a:latin typeface="Quattrocento Sans"/>
                <a:ea typeface="Quattrocento Sans"/>
                <a:cs typeface="Quattrocento Sans"/>
                <a:sym typeface="Quattrocento Sans"/>
              </a:rPr>
              <a:t>Sidney L </a:t>
            </a:r>
            <a:r>
              <a:rPr lang="en" u="sng">
                <a:solidFill>
                  <a:schemeClr val="hlink"/>
                </a:solidFill>
                <a:latin typeface="Quattrocento Sans"/>
                <a:ea typeface="Quattrocento Sans"/>
                <a:cs typeface="Quattrocento Sans"/>
                <a:sym typeface="Quattrocento Sans"/>
                <a:hlinkClick r:id="rId3"/>
              </a:rPr>
              <a:t>sL@regis.edu</a:t>
            </a:r>
            <a:r>
              <a:rPr lang="en">
                <a:solidFill>
                  <a:schemeClr val="dk1"/>
                </a:solidFill>
                <a:latin typeface="Quattrocento Sans"/>
                <a:ea typeface="Quattrocento Sans"/>
                <a:cs typeface="Quattrocento Sans"/>
                <a:sym typeface="Quattrocento Sans"/>
              </a:rPr>
              <a:t>,</a:t>
            </a:r>
            <a:r>
              <a:rPr lang="en">
                <a:latin typeface="Quattrocento Sans"/>
                <a:ea typeface="Quattrocento Sans"/>
                <a:cs typeface="Quattrocento Sans"/>
                <a:sym typeface="Quattrocento Sans"/>
              </a:rPr>
              <a:t>,  123-456-7890</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Site name: </a:t>
            </a:r>
            <a:r>
              <a:rPr lang="en">
                <a:latin typeface="Quattrocento Sans"/>
                <a:ea typeface="Quattrocento Sans"/>
                <a:cs typeface="Quattrocento Sans"/>
                <a:sym typeface="Quattrocento Sans"/>
              </a:rPr>
              <a:t>Reading Partners- Trevista at Horace Mann</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Supervisor name and email: </a:t>
            </a:r>
            <a:r>
              <a:rPr lang="en">
                <a:latin typeface="Quattrocento Sans"/>
                <a:ea typeface="Quattrocento Sans"/>
                <a:cs typeface="Quattrocento Sans"/>
                <a:sym typeface="Quattrocento Sans"/>
              </a:rPr>
              <a:t>Julie Keller, jkeller@readingpartners.org</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Project Summary:</a:t>
            </a:r>
            <a:r>
              <a:rPr lang="en">
                <a:latin typeface="Quattrocento Sans"/>
                <a:ea typeface="Quattrocento Sans"/>
                <a:cs typeface="Quattrocento Sans"/>
                <a:sym typeface="Quattrocento Sans"/>
              </a:rPr>
              <a:t> Please write a detailed description of your project that includes whether or not you intend on working in a group, how much the project will cost, and what the grant funding would be used for. (200-300 words)</a:t>
            </a:r>
            <a:endParaRPr>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highlight>
                  <a:srgbClr val="FFD966"/>
                </a:highlight>
                <a:latin typeface="Quattrocento Sans"/>
                <a:ea typeface="Quattrocento Sans"/>
                <a:cs typeface="Quattrocento Sans"/>
                <a:sym typeface="Quattrocento Sans"/>
              </a:rPr>
              <a:t>Goals &amp; Needs: </a:t>
            </a:r>
            <a:r>
              <a:rPr lang="en">
                <a:highlight>
                  <a:srgbClr val="FFD966"/>
                </a:highlight>
                <a:latin typeface="Quattrocento Sans"/>
                <a:ea typeface="Quattrocento Sans"/>
                <a:cs typeface="Quattrocento Sans"/>
                <a:sym typeface="Quattrocento Sans"/>
              </a:rPr>
              <a:t>Please consider the background and needs of the people in the community. What social injustices does your organization try to address? What goals will this project achieve, and how would they benefit your organization and/or the community? In other words, what need(s) will this project meet? (300 word limit)</a:t>
            </a:r>
            <a:endParaRPr>
              <a:highlight>
                <a:srgbClr val="FFD966"/>
              </a:highlight>
              <a:latin typeface="Quattrocento Sans"/>
              <a:ea typeface="Quattrocento Sans"/>
              <a:cs typeface="Quattrocento Sans"/>
              <a:sym typeface="Quattrocento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8"/>
          <p:cNvSpPr txBox="1"/>
          <p:nvPr>
            <p:ph type="title"/>
          </p:nvPr>
        </p:nvSpPr>
        <p:spPr>
          <a:xfrm>
            <a:off x="1381250" y="937125"/>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Quattrocento Sans"/>
                <a:ea typeface="Quattrocento Sans"/>
                <a:cs typeface="Quattrocento Sans"/>
                <a:sym typeface="Quattrocento Sans"/>
              </a:rPr>
              <a:t>Goals &amp; Needs:</a:t>
            </a:r>
            <a:endParaRPr/>
          </a:p>
        </p:txBody>
      </p:sp>
      <p:sp>
        <p:nvSpPr>
          <p:cNvPr id="248" name="Google Shape;248;p38"/>
          <p:cNvSpPr txBox="1"/>
          <p:nvPr/>
        </p:nvSpPr>
        <p:spPr>
          <a:xfrm>
            <a:off x="681250" y="1650800"/>
            <a:ext cx="8003400" cy="3205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1200">
                <a:solidFill>
                  <a:schemeClr val="dk1"/>
                </a:solidFill>
                <a:latin typeface="Quattrocento Sans"/>
                <a:ea typeface="Quattrocento Sans"/>
                <a:cs typeface="Quattrocento Sans"/>
                <a:sym typeface="Quattrocento Sans"/>
              </a:rPr>
              <a:t>“</a:t>
            </a:r>
            <a:r>
              <a:rPr lang="en" sz="1200">
                <a:solidFill>
                  <a:schemeClr val="dk1"/>
                </a:solidFill>
                <a:latin typeface="Quattrocento Sans"/>
                <a:ea typeface="Quattrocento Sans"/>
                <a:cs typeface="Quattrocento Sans"/>
                <a:sym typeface="Quattrocento Sans"/>
              </a:rPr>
              <a:t>Trevista consists of a diverse student population in which 91% of students are minority groups and another 27% are English Language Learners (ELL). Reading Partners does an amazing job of providing structure and one-on-one tutoring services to promote better reading habits to students, but unfortunately lack the resources needed to reflect the diverse community they serve. My project will benefit the RP student population of Trevista by providing students characters they can empathize and identify with while being able to reflect on their own life experiences. We are doing our students a huge disservice by not mirroring what their own life/environment looks like in our curriculum. Ezra Hyland, professor of African American Literature at University of Minnesota, wrote in Students Have a Right and a Need to Read Diverse Books that “When you have children in school and the literature doesn’t look like them, it doesn’t sound like them, it does not deal with their issues, you’re pushing them out rather than inviting them in.” This is a point we can’t dismiss. It is not enough to offer the time and services these students need to catch up in reading-related skills-- we need to build up confidence in who they are in and outside of the classroom. I think that the only way to do this is by doing more than just endorsing diversity, more than just saying it’s a “good” thing. We need to take the steps towards building a stronger, better, brighter learning environment for our students by giving them the characters they know-- the characters that make up their family, their best friend at school, themselves. We need to take priority in making our students feel safe in their bodies, celebrate our cultures, and show them that white kids cannot and will not be the only ones who are made visible.”</a:t>
            </a:r>
            <a:endParaRPr sz="1200">
              <a:solidFill>
                <a:schemeClr val="dk1"/>
              </a:solidFill>
              <a:latin typeface="Quattrocento Sans"/>
              <a:ea typeface="Quattrocento Sans"/>
              <a:cs typeface="Quattrocento Sans"/>
              <a:sym typeface="Quattrocento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9"/>
          <p:cNvSpPr/>
          <p:nvPr/>
        </p:nvSpPr>
        <p:spPr>
          <a:xfrm>
            <a:off x="15625" y="10875"/>
            <a:ext cx="9144000" cy="1124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9"/>
          <p:cNvSpPr txBox="1"/>
          <p:nvPr>
            <p:ph idx="4294967295" type="title"/>
          </p:nvPr>
        </p:nvSpPr>
        <p:spPr>
          <a:xfrm>
            <a:off x="3760050" y="654025"/>
            <a:ext cx="16239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Application</a:t>
            </a:r>
            <a:endParaRPr/>
          </a:p>
        </p:txBody>
      </p:sp>
      <p:sp>
        <p:nvSpPr>
          <p:cNvPr id="255" name="Google Shape;255;p39"/>
          <p:cNvSpPr txBox="1"/>
          <p:nvPr/>
        </p:nvSpPr>
        <p:spPr>
          <a:xfrm>
            <a:off x="395400" y="1463825"/>
            <a:ext cx="8353200" cy="33159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name/ email/ number:</a:t>
            </a:r>
            <a:r>
              <a:rPr b="1" lang="en">
                <a:solidFill>
                  <a:schemeClr val="dk1"/>
                </a:solidFill>
                <a:latin typeface="Quattrocento Sans"/>
                <a:ea typeface="Quattrocento Sans"/>
                <a:cs typeface="Quattrocento Sans"/>
                <a:sym typeface="Quattrocento Sans"/>
              </a:rPr>
              <a:t> </a:t>
            </a:r>
            <a:r>
              <a:rPr lang="en">
                <a:solidFill>
                  <a:schemeClr val="dk1"/>
                </a:solidFill>
                <a:latin typeface="Quattrocento Sans"/>
                <a:ea typeface="Quattrocento Sans"/>
                <a:cs typeface="Quattrocento Sans"/>
                <a:sym typeface="Quattrocento Sans"/>
              </a:rPr>
              <a:t>Sidney L </a:t>
            </a:r>
            <a:r>
              <a:rPr lang="en" u="sng">
                <a:solidFill>
                  <a:schemeClr val="hlink"/>
                </a:solidFill>
                <a:latin typeface="Quattrocento Sans"/>
                <a:ea typeface="Quattrocento Sans"/>
                <a:cs typeface="Quattrocento Sans"/>
                <a:sym typeface="Quattrocento Sans"/>
                <a:hlinkClick r:id="rId3"/>
              </a:rPr>
              <a:t>sL@regis.edu</a:t>
            </a:r>
            <a:r>
              <a:rPr lang="en">
                <a:solidFill>
                  <a:schemeClr val="dk1"/>
                </a:solidFill>
                <a:latin typeface="Quattrocento Sans"/>
                <a:ea typeface="Quattrocento Sans"/>
                <a:cs typeface="Quattrocento Sans"/>
                <a:sym typeface="Quattrocento Sans"/>
              </a:rPr>
              <a:t>,</a:t>
            </a:r>
            <a:r>
              <a:rPr lang="en">
                <a:latin typeface="Quattrocento Sans"/>
                <a:ea typeface="Quattrocento Sans"/>
                <a:cs typeface="Quattrocento Sans"/>
                <a:sym typeface="Quattrocento Sans"/>
              </a:rPr>
              <a:t>,  123-456-7890</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Site name: </a:t>
            </a:r>
            <a:r>
              <a:rPr lang="en">
                <a:latin typeface="Quattrocento Sans"/>
                <a:ea typeface="Quattrocento Sans"/>
                <a:cs typeface="Quattrocento Sans"/>
                <a:sym typeface="Quattrocento Sans"/>
              </a:rPr>
              <a:t>Reading Partners- Trevista at Horace Mann</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Supervisor name and email: </a:t>
            </a:r>
            <a:r>
              <a:rPr lang="en">
                <a:latin typeface="Quattrocento Sans"/>
                <a:ea typeface="Quattrocento Sans"/>
                <a:cs typeface="Quattrocento Sans"/>
                <a:sym typeface="Quattrocento Sans"/>
              </a:rPr>
              <a:t>Julie Keller, jkeller@readingpartners.org</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Project Summary:</a:t>
            </a:r>
            <a:r>
              <a:rPr lang="en">
                <a:latin typeface="Quattrocento Sans"/>
                <a:ea typeface="Quattrocento Sans"/>
                <a:cs typeface="Quattrocento Sans"/>
                <a:sym typeface="Quattrocento Sans"/>
              </a:rPr>
              <a:t> Please write a detailed description of your project that includes whether or not you intend on working in a group, how much the project will cost, and what the grant funding would be used for. (200-300 words)</a:t>
            </a:r>
            <a:endParaRPr>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Goals &amp; Needs: </a:t>
            </a:r>
            <a:r>
              <a:rPr lang="en">
                <a:latin typeface="Quattrocento Sans"/>
                <a:ea typeface="Quattrocento Sans"/>
                <a:cs typeface="Quattrocento Sans"/>
                <a:sym typeface="Quattrocento Sans"/>
              </a:rPr>
              <a:t>Please consider the background and needs of the people in the community. What social injustices does your organization try to address? What goals will this project achieve, and how would they benefit your organization and/or the community? In other words, what need(s) will this project meet? (300 word limit)</a:t>
            </a:r>
            <a:endParaRPr>
              <a:latin typeface="Quattrocento Sans"/>
              <a:ea typeface="Quattrocento Sans"/>
              <a:cs typeface="Quattrocento Sans"/>
              <a:sym typeface="Quattrocento Sans"/>
            </a:endParaRPr>
          </a:p>
          <a:p>
            <a:pPr indent="-317500" lvl="0" marL="457200" rtl="0" algn="l">
              <a:spcBef>
                <a:spcPts val="0"/>
              </a:spcBef>
              <a:spcAft>
                <a:spcPts val="0"/>
              </a:spcAft>
              <a:buClr>
                <a:schemeClr val="dk1"/>
              </a:buClr>
              <a:buSzPts val="1400"/>
              <a:buFont typeface="Quattrocento Sans"/>
              <a:buAutoNum type="arabicPeriod"/>
            </a:pPr>
            <a:r>
              <a:rPr b="1" lang="en">
                <a:solidFill>
                  <a:srgbClr val="333333"/>
                </a:solidFill>
                <a:highlight>
                  <a:srgbClr val="FFD966"/>
                </a:highlight>
                <a:latin typeface="Quattrocento Sans"/>
                <a:ea typeface="Quattrocento Sans"/>
                <a:cs typeface="Quattrocento Sans"/>
                <a:sym typeface="Quattrocento Sans"/>
              </a:rPr>
              <a:t>Assets of the Community</a:t>
            </a:r>
            <a:r>
              <a:rPr lang="en">
                <a:solidFill>
                  <a:srgbClr val="333333"/>
                </a:solidFill>
                <a:highlight>
                  <a:srgbClr val="FFD966"/>
                </a:highlight>
                <a:latin typeface="Quattrocento Sans"/>
                <a:ea typeface="Quattrocento Sans"/>
                <a:cs typeface="Quattrocento Sans"/>
                <a:sym typeface="Quattrocento Sans"/>
              </a:rPr>
              <a:t>: What are some of the assets of the community you are serving and how will this project bring out the strength of its members? What are talents and resources that are already present within the community, and how will you utilize them? (300 word limit)</a:t>
            </a:r>
            <a:endParaRPr>
              <a:highlight>
                <a:srgbClr val="FFD966"/>
              </a:highlight>
              <a:latin typeface="Quattrocento Sans"/>
              <a:ea typeface="Quattrocento Sans"/>
              <a:cs typeface="Quattrocento Sans"/>
              <a:sym typeface="Quattrocento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40"/>
          <p:cNvSpPr txBox="1"/>
          <p:nvPr>
            <p:ph type="title"/>
          </p:nvPr>
        </p:nvSpPr>
        <p:spPr>
          <a:xfrm>
            <a:off x="1381250" y="937125"/>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333333"/>
                </a:solidFill>
                <a:latin typeface="Quattrocento Sans"/>
                <a:ea typeface="Quattrocento Sans"/>
                <a:cs typeface="Quattrocento Sans"/>
                <a:sym typeface="Quattrocento Sans"/>
              </a:rPr>
              <a:t>Assets of the Community</a:t>
            </a:r>
            <a:endParaRPr/>
          </a:p>
        </p:txBody>
      </p:sp>
      <p:sp>
        <p:nvSpPr>
          <p:cNvPr id="261" name="Google Shape;261;p40"/>
          <p:cNvSpPr txBox="1"/>
          <p:nvPr/>
        </p:nvSpPr>
        <p:spPr>
          <a:xfrm>
            <a:off x="681250" y="1650800"/>
            <a:ext cx="8003400" cy="320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Quattrocento Sans"/>
                <a:ea typeface="Quattrocento Sans"/>
                <a:cs typeface="Quattrocento Sans"/>
                <a:sym typeface="Quattrocento Sans"/>
              </a:rPr>
              <a:t>“</a:t>
            </a:r>
            <a:r>
              <a:rPr lang="en" sz="1200">
                <a:solidFill>
                  <a:schemeClr val="dk1"/>
                </a:solidFill>
                <a:latin typeface="Quattrocento Sans"/>
                <a:ea typeface="Quattrocento Sans"/>
                <a:cs typeface="Quattrocento Sans"/>
                <a:sym typeface="Quattrocento Sans"/>
              </a:rPr>
              <a:t>I would say that the biggest strength within this community can be seen in our incredible site coordinator, Julie Keller, who devotes every resource she can get her hands on to serve her students. It goes without saying that, in addition to Ms. Keller, our incredibly driven tutors who volunteer much of their own time to consistently work with students are a priceless asset to this community. These individuals who I have had the pleasure of working alongside have demonstrated patience, adaptability, and persistence when it comes to their students. I think that by giving us, the tutors, more accurate representation of our students can only increase our capacity to help, to understand, to connect, and to find new ways of teaching. The availability of diverse books in the classroom will allow tutors to more directly help their students by seeing what particular stories they are drawn to, and how they can apply those interests to the overall Reading Partners curriculum. Every session begins with a tutor read aloud where the student chooses a book and the tutor then spends 10-15 minutes reading the book aloud. Most kids start losing attention rather quickly, especially when it’s the same stories with the same characters being shoved at them over and over again. Additionally, every session ends with the option for students to bring books home to build up their personal libraries. These two instances are where I really notice the lack of representation in books made available. Most of the students I have worked with decide against bringing a book home simply because the ones made available to them aren’t interesting, they can’t relate to it. Which then eliminates the crucial reading practice they could be having at home.” </a:t>
            </a:r>
            <a:endParaRPr sz="1200">
              <a:solidFill>
                <a:schemeClr val="dk1"/>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200">
              <a:solidFill>
                <a:schemeClr val="dk1"/>
              </a:solidFill>
              <a:latin typeface="Quattrocento Sans"/>
              <a:ea typeface="Quattrocento Sans"/>
              <a:cs typeface="Quattrocento Sans"/>
              <a:sym typeface="Quattrocento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41"/>
          <p:cNvSpPr/>
          <p:nvPr/>
        </p:nvSpPr>
        <p:spPr>
          <a:xfrm>
            <a:off x="15625" y="10875"/>
            <a:ext cx="9144000" cy="1124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41"/>
          <p:cNvSpPr txBox="1"/>
          <p:nvPr>
            <p:ph idx="4294967295" type="title"/>
          </p:nvPr>
        </p:nvSpPr>
        <p:spPr>
          <a:xfrm>
            <a:off x="3760050" y="654025"/>
            <a:ext cx="16239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Application</a:t>
            </a:r>
            <a:endParaRPr/>
          </a:p>
        </p:txBody>
      </p:sp>
      <p:sp>
        <p:nvSpPr>
          <p:cNvPr id="268" name="Google Shape;268;p41"/>
          <p:cNvSpPr txBox="1"/>
          <p:nvPr/>
        </p:nvSpPr>
        <p:spPr>
          <a:xfrm>
            <a:off x="395400" y="1463825"/>
            <a:ext cx="8353200" cy="33159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name/ email/ number:</a:t>
            </a:r>
            <a:r>
              <a:rPr b="1" lang="en">
                <a:solidFill>
                  <a:schemeClr val="dk1"/>
                </a:solidFill>
                <a:latin typeface="Quattrocento Sans"/>
                <a:ea typeface="Quattrocento Sans"/>
                <a:cs typeface="Quattrocento Sans"/>
                <a:sym typeface="Quattrocento Sans"/>
              </a:rPr>
              <a:t> </a:t>
            </a:r>
            <a:r>
              <a:rPr lang="en">
                <a:solidFill>
                  <a:schemeClr val="dk1"/>
                </a:solidFill>
                <a:latin typeface="Quattrocento Sans"/>
                <a:ea typeface="Quattrocento Sans"/>
                <a:cs typeface="Quattrocento Sans"/>
                <a:sym typeface="Quattrocento Sans"/>
              </a:rPr>
              <a:t>Sidney L </a:t>
            </a:r>
            <a:r>
              <a:rPr lang="en" u="sng">
                <a:solidFill>
                  <a:schemeClr val="hlink"/>
                </a:solidFill>
                <a:latin typeface="Quattrocento Sans"/>
                <a:ea typeface="Quattrocento Sans"/>
                <a:cs typeface="Quattrocento Sans"/>
                <a:sym typeface="Quattrocento Sans"/>
                <a:hlinkClick r:id="rId3"/>
              </a:rPr>
              <a:t>sL@regis.edu</a:t>
            </a:r>
            <a:r>
              <a:rPr lang="en">
                <a:solidFill>
                  <a:schemeClr val="dk1"/>
                </a:solidFill>
                <a:latin typeface="Quattrocento Sans"/>
                <a:ea typeface="Quattrocento Sans"/>
                <a:cs typeface="Quattrocento Sans"/>
                <a:sym typeface="Quattrocento Sans"/>
              </a:rPr>
              <a:t>,</a:t>
            </a:r>
            <a:r>
              <a:rPr lang="en">
                <a:latin typeface="Quattrocento Sans"/>
                <a:ea typeface="Quattrocento Sans"/>
                <a:cs typeface="Quattrocento Sans"/>
                <a:sym typeface="Quattrocento Sans"/>
              </a:rPr>
              <a:t>,  123-456-7890</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Site name: </a:t>
            </a:r>
            <a:r>
              <a:rPr lang="en">
                <a:latin typeface="Quattrocento Sans"/>
                <a:ea typeface="Quattrocento Sans"/>
                <a:cs typeface="Quattrocento Sans"/>
                <a:sym typeface="Quattrocento Sans"/>
              </a:rPr>
              <a:t>Reading Partners- Trevista at Horace Mann</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Supervisor name and email: </a:t>
            </a:r>
            <a:r>
              <a:rPr lang="en">
                <a:latin typeface="Quattrocento Sans"/>
                <a:ea typeface="Quattrocento Sans"/>
                <a:cs typeface="Quattrocento Sans"/>
                <a:sym typeface="Quattrocento Sans"/>
              </a:rPr>
              <a:t>Julie Keller, jkeller@readingpartners.org</a:t>
            </a:r>
            <a:endParaRPr b="1">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Project Summary:</a:t>
            </a:r>
            <a:r>
              <a:rPr lang="en">
                <a:latin typeface="Quattrocento Sans"/>
                <a:ea typeface="Quattrocento Sans"/>
                <a:cs typeface="Quattrocento Sans"/>
                <a:sym typeface="Quattrocento Sans"/>
              </a:rPr>
              <a:t> Please write a detailed description of your project that includes whether or not you intend on working in a group, how much the project will cost, and what the grant funding would be used for. (200-300 words)</a:t>
            </a:r>
            <a:endParaRPr>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Goals &amp; Needs: </a:t>
            </a:r>
            <a:r>
              <a:rPr lang="en">
                <a:latin typeface="Quattrocento Sans"/>
                <a:ea typeface="Quattrocento Sans"/>
                <a:cs typeface="Quattrocento Sans"/>
                <a:sym typeface="Quattrocento Sans"/>
              </a:rPr>
              <a:t>Please consider the background and needs of the people in the community. What social injustices does your organization try to address? What goals will this project achieve, and how would they benefit your organization and/or the community? In other words, what need(s) will this project meet? (300 word limit)</a:t>
            </a:r>
            <a:endParaRPr>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latin typeface="Quattrocento Sans"/>
                <a:ea typeface="Quattrocento Sans"/>
                <a:cs typeface="Quattrocento Sans"/>
                <a:sym typeface="Quattrocento Sans"/>
              </a:rPr>
              <a:t>Assets of the Community</a:t>
            </a:r>
            <a:r>
              <a:rPr lang="en">
                <a:latin typeface="Quattrocento Sans"/>
                <a:ea typeface="Quattrocento Sans"/>
                <a:cs typeface="Quattrocento Sans"/>
                <a:sym typeface="Quattrocento Sans"/>
              </a:rPr>
              <a:t>: What are some of the assets of the community you are serving and how will this project bring out the strength of its members? What are talents and resources that are already present within the community, and how will you utilize them? (300 word limit)</a:t>
            </a:r>
            <a:endParaRPr>
              <a:latin typeface="Quattrocento Sans"/>
              <a:ea typeface="Quattrocento Sans"/>
              <a:cs typeface="Quattrocento Sans"/>
              <a:sym typeface="Quattrocento Sans"/>
            </a:endParaRPr>
          </a:p>
          <a:p>
            <a:pPr indent="-317500" lvl="0" marL="457200" rtl="0" algn="l">
              <a:spcBef>
                <a:spcPts val="0"/>
              </a:spcBef>
              <a:spcAft>
                <a:spcPts val="0"/>
              </a:spcAft>
              <a:buSzPts val="1400"/>
              <a:buFont typeface="Quattrocento Sans"/>
              <a:buAutoNum type="arabicPeriod"/>
            </a:pPr>
            <a:r>
              <a:rPr b="1" lang="en">
                <a:highlight>
                  <a:srgbClr val="FFD966"/>
                </a:highlight>
                <a:latin typeface="Quattrocento Sans"/>
                <a:ea typeface="Quattrocento Sans"/>
                <a:cs typeface="Quattrocento Sans"/>
                <a:sym typeface="Quattrocento Sans"/>
              </a:rPr>
              <a:t>Objectives</a:t>
            </a:r>
            <a:r>
              <a:rPr lang="en">
                <a:highlight>
                  <a:srgbClr val="FFD966"/>
                </a:highlight>
                <a:latin typeface="Quattrocento Sans"/>
                <a:ea typeface="Quattrocento Sans"/>
                <a:cs typeface="Quattrocento Sans"/>
                <a:sym typeface="Quattrocento Sans"/>
              </a:rPr>
              <a:t>: What are some measurable and attainable objectives of this project? How will you measure and verify its success? (300 word limit)</a:t>
            </a:r>
            <a:endParaRPr>
              <a:highlight>
                <a:srgbClr val="FFD966"/>
              </a:highlight>
              <a:latin typeface="Quattrocento Sans"/>
              <a:ea typeface="Quattrocento Sans"/>
              <a:cs typeface="Quattrocento Sans"/>
              <a:sym typeface="Quattrocento Sans"/>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42"/>
          <p:cNvSpPr txBox="1"/>
          <p:nvPr>
            <p:ph type="title"/>
          </p:nvPr>
        </p:nvSpPr>
        <p:spPr>
          <a:xfrm>
            <a:off x="1381250" y="937125"/>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333333"/>
                </a:solidFill>
                <a:latin typeface="Quattrocento Sans"/>
                <a:ea typeface="Quattrocento Sans"/>
                <a:cs typeface="Quattrocento Sans"/>
                <a:sym typeface="Quattrocento Sans"/>
              </a:rPr>
              <a:t>Objectives</a:t>
            </a:r>
            <a:endParaRPr/>
          </a:p>
        </p:txBody>
      </p:sp>
      <p:sp>
        <p:nvSpPr>
          <p:cNvPr id="274" name="Google Shape;274;p42"/>
          <p:cNvSpPr txBox="1"/>
          <p:nvPr/>
        </p:nvSpPr>
        <p:spPr>
          <a:xfrm>
            <a:off x="681250" y="1650800"/>
            <a:ext cx="8003400" cy="320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solidFill>
                  <a:schemeClr val="dk1"/>
                </a:solidFill>
                <a:latin typeface="Quattrocento Sans"/>
                <a:ea typeface="Quattrocento Sans"/>
                <a:cs typeface="Quattrocento Sans"/>
                <a:sym typeface="Quattrocento Sans"/>
              </a:rPr>
              <a:t>“If implemented, we will clearly be able to see immediate success generated by this project. I say this because one in ten books for the kindergarten students have characters portrayed to them as other than white-- out of 100 books only ten percent of them have non-white characters. If we added the 32 new books into our kindergartener’s reading library, and accounting for one in ten books mentioned earlier, we would get our more diverse representation up to 24.8%. It is not anywhere close to where we need to be, but that 14.8% jump in representation is very necessary to the growth and support of our students. In regards to ELL, we would see a 100% increase (since they aren’t available as of now) in bilingual/Spanish books made available to them and their families. My hopes for this project is to bring awareness to the lack of representation to students broadly, since it is a systemic issue, but for our purposes I would like to see a specific change in this small community that is doing so well in other crucial gaps of our education system. It is also my hope that we can start with this small 14.8% increase to match our incredible diverse range of students, and that we as a community can keep working on this project for years to come. “</a:t>
            </a:r>
            <a:endParaRPr sz="1200">
              <a:solidFill>
                <a:schemeClr val="dk1"/>
              </a:solidFill>
              <a:latin typeface="Quattrocento Sans"/>
              <a:ea typeface="Quattrocento Sans"/>
              <a:cs typeface="Quattrocento Sans"/>
              <a:sym typeface="Quattrocento Sans"/>
            </a:endParaRPr>
          </a:p>
          <a:p>
            <a:pPr indent="0" lvl="0" marL="0" rtl="0" algn="l">
              <a:spcBef>
                <a:spcPts val="0"/>
              </a:spcBef>
              <a:spcAft>
                <a:spcPts val="0"/>
              </a:spcAft>
              <a:buNone/>
            </a:pPr>
            <a:r>
              <a:t/>
            </a:r>
            <a:endParaRPr sz="1200">
              <a:solidFill>
                <a:schemeClr val="dk1"/>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200">
              <a:solidFill>
                <a:schemeClr val="dk1"/>
              </a:solidFill>
              <a:latin typeface="Quattrocento Sans"/>
              <a:ea typeface="Quattrocento Sans"/>
              <a:cs typeface="Quattrocento Sans"/>
              <a:sym typeface="Quattrocento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is it? </a:t>
            </a:r>
            <a:endParaRPr/>
          </a:p>
        </p:txBody>
      </p:sp>
      <p:sp>
        <p:nvSpPr>
          <p:cNvPr id="132" name="Google Shape;132;p25"/>
          <p:cNvSpPr txBox="1"/>
          <p:nvPr>
            <p:ph idx="1" type="body"/>
          </p:nvPr>
        </p:nvSpPr>
        <p:spPr>
          <a:xfrm>
            <a:off x="1381250" y="1616470"/>
            <a:ext cx="6809700" cy="31122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595959"/>
              </a:buClr>
              <a:buSzPts val="1800"/>
              <a:buFont typeface="Arial"/>
              <a:buChar char="●"/>
            </a:pPr>
            <a:r>
              <a:rPr lang="en" sz="1800">
                <a:solidFill>
                  <a:schemeClr val="dk1"/>
                </a:solidFill>
                <a:latin typeface="Arial"/>
                <a:ea typeface="Arial"/>
                <a:cs typeface="Arial"/>
                <a:sym typeface="Arial"/>
              </a:rPr>
              <a:t>The En/Route Service-Learning Grant project gives students the opportunity to </a:t>
            </a:r>
            <a:r>
              <a:rPr lang="en" sz="1800">
                <a:solidFill>
                  <a:schemeClr val="dk1"/>
                </a:solidFill>
                <a:highlight>
                  <a:srgbClr val="F1C232"/>
                </a:highlight>
                <a:latin typeface="Arial"/>
                <a:ea typeface="Arial"/>
                <a:cs typeface="Arial"/>
                <a:sym typeface="Arial"/>
              </a:rPr>
              <a:t>organize a project benefiting their community partner</a:t>
            </a:r>
            <a:r>
              <a:rPr lang="en" sz="1800">
                <a:solidFill>
                  <a:schemeClr val="dk1"/>
                </a:solidFill>
                <a:latin typeface="Arial"/>
                <a:ea typeface="Arial"/>
                <a:cs typeface="Arial"/>
                <a:sym typeface="Arial"/>
              </a:rPr>
              <a:t>, and is based on a community need they understand and can adequately address. </a:t>
            </a:r>
            <a:endParaRPr sz="1800">
              <a:solidFill>
                <a:schemeClr val="dk1"/>
              </a:solidFill>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The grant was created by </a:t>
            </a:r>
            <a:r>
              <a:rPr lang="en" sz="1800">
                <a:solidFill>
                  <a:schemeClr val="dk1"/>
                </a:solidFill>
                <a:highlight>
                  <a:srgbClr val="F1C232"/>
                </a:highlight>
                <a:latin typeface="Arial"/>
                <a:ea typeface="Arial"/>
                <a:cs typeface="Arial"/>
                <a:sym typeface="Arial"/>
              </a:rPr>
              <a:t>Melissa Nix</a:t>
            </a:r>
            <a:r>
              <a:rPr lang="en" sz="1800">
                <a:solidFill>
                  <a:schemeClr val="dk1"/>
                </a:solidFill>
                <a:latin typeface="Arial"/>
                <a:ea typeface="Arial"/>
                <a:cs typeface="Arial"/>
                <a:sym typeface="Arial"/>
              </a:rPr>
              <a:t> who adapted it from the Peace Corps Grants </a:t>
            </a:r>
            <a:endParaRPr sz="1800">
              <a:solidFill>
                <a:schemeClr val="dk1"/>
              </a:solidFill>
              <a:latin typeface="Arial"/>
              <a:ea typeface="Arial"/>
              <a:cs typeface="Arial"/>
              <a:sym typeface="Arial"/>
            </a:endParaRPr>
          </a:p>
          <a:p>
            <a:pPr indent="-342900" lvl="0" marL="457200" rtl="0" algn="l">
              <a:lnSpc>
                <a:spcPct val="115000"/>
              </a:lnSpc>
              <a:spcBef>
                <a:spcPts val="0"/>
              </a:spcBef>
              <a:spcAft>
                <a:spcPts val="0"/>
              </a:spcAft>
              <a:buClr>
                <a:srgbClr val="595959"/>
              </a:buClr>
              <a:buSzPts val="1800"/>
              <a:buFont typeface="Arial"/>
              <a:buChar char="●"/>
            </a:pPr>
            <a:r>
              <a:rPr lang="en" sz="1800">
                <a:solidFill>
                  <a:schemeClr val="dk1"/>
                </a:solidFill>
                <a:latin typeface="Arial"/>
                <a:ea typeface="Arial"/>
                <a:cs typeface="Arial"/>
                <a:sym typeface="Arial"/>
              </a:rPr>
              <a:t>Past grant awards have been between $100 and $500.</a:t>
            </a:r>
            <a:endParaRPr sz="1800">
              <a:solidFill>
                <a:schemeClr val="dk1"/>
              </a:solidFill>
              <a:latin typeface="Arial"/>
              <a:ea typeface="Arial"/>
              <a:cs typeface="Arial"/>
              <a:sym typeface="Arial"/>
            </a:endParaRPr>
          </a:p>
          <a:p>
            <a:pPr indent="0" lvl="0" marL="0" rtl="0" algn="l">
              <a:lnSpc>
                <a:spcPct val="115000"/>
              </a:lnSpc>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3"/>
          <p:cNvSpPr/>
          <p:nvPr/>
        </p:nvSpPr>
        <p:spPr>
          <a:xfrm>
            <a:off x="0" y="0"/>
            <a:ext cx="9144000" cy="1484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43"/>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Budget Breakdown</a:t>
            </a:r>
            <a:endParaRPr/>
          </a:p>
        </p:txBody>
      </p:sp>
      <p:sp>
        <p:nvSpPr>
          <p:cNvPr id="281" name="Google Shape;281;p43"/>
          <p:cNvSpPr txBox="1"/>
          <p:nvPr>
            <p:ph idx="1" type="body"/>
          </p:nvPr>
        </p:nvSpPr>
        <p:spPr>
          <a:xfrm>
            <a:off x="298900" y="2326800"/>
            <a:ext cx="8626200" cy="80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t>“I would use the 400 dollar award to buy new books for Reading Partner’s kindergarten students that specifically lack diversity in their selection of books. I tried to find authors that present themes such as diversity (LGBTQIA, POC, gender diversity, religious minorities, and people with disabilities)* /multiculturalism, diverse family dynamics, mental health/positive mindsets, and bilingual stories (for our ELL students). *including but not limited to I talked to the buyer for Bookies (a local Denver bookstore), but since it is such a small business I wouldn't be able to purchase as many books for my students as if I were to buy from a larger retailer. As a result I found it would be best to order from Amazon for their prices and wide selection of books.”</a:t>
            </a:r>
            <a:endParaRPr sz="1100"/>
          </a:p>
          <a:p>
            <a:pPr indent="0" lvl="0" marL="0" rtl="0" algn="l">
              <a:spcBef>
                <a:spcPts val="0"/>
              </a:spcBef>
              <a:spcAft>
                <a:spcPts val="0"/>
              </a:spcAft>
              <a:buNone/>
            </a:pPr>
            <a:r>
              <a:t/>
            </a:r>
            <a:endParaRPr sz="900"/>
          </a:p>
          <a:p>
            <a:pPr indent="0" lvl="0" marL="0" rtl="0" algn="l">
              <a:spcBef>
                <a:spcPts val="0"/>
              </a:spcBef>
              <a:spcAft>
                <a:spcPts val="0"/>
              </a:spcAft>
              <a:buNone/>
            </a:pPr>
            <a:r>
              <a:rPr lang="en" sz="900"/>
              <a:t> </a:t>
            </a:r>
            <a:endParaRPr sz="9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pic>
        <p:nvPicPr>
          <p:cNvPr id="286" name="Google Shape;286;p44"/>
          <p:cNvPicPr preferRelativeResize="0"/>
          <p:nvPr/>
        </p:nvPicPr>
        <p:blipFill>
          <a:blip r:embed="rId3">
            <a:alphaModFix/>
          </a:blip>
          <a:stretch>
            <a:fillRect/>
          </a:stretch>
        </p:blipFill>
        <p:spPr>
          <a:xfrm>
            <a:off x="1199825" y="101325"/>
            <a:ext cx="6526410" cy="4838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45"/>
          <p:cNvSpPr/>
          <p:nvPr/>
        </p:nvSpPr>
        <p:spPr>
          <a:xfrm>
            <a:off x="-13300" y="13300"/>
            <a:ext cx="810600" cy="5210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45"/>
          <p:cNvSpPr txBox="1"/>
          <p:nvPr>
            <p:ph idx="4294967295" type="title"/>
          </p:nvPr>
        </p:nvSpPr>
        <p:spPr>
          <a:xfrm rot="-5400000">
            <a:off x="-1484375" y="2248743"/>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Agenda/ Deadlines</a:t>
            </a:r>
            <a:endParaRPr/>
          </a:p>
        </p:txBody>
      </p:sp>
      <p:grpSp>
        <p:nvGrpSpPr>
          <p:cNvPr id="293" name="Google Shape;293;p45"/>
          <p:cNvGrpSpPr/>
          <p:nvPr/>
        </p:nvGrpSpPr>
        <p:grpSpPr>
          <a:xfrm>
            <a:off x="4362100" y="1385526"/>
            <a:ext cx="2580248" cy="1393424"/>
            <a:chOff x="4375050" y="2190950"/>
            <a:chExt cx="2580248" cy="1393424"/>
          </a:xfrm>
        </p:grpSpPr>
        <p:sp>
          <p:nvSpPr>
            <p:cNvPr id="294" name="Google Shape;294;p45"/>
            <p:cNvSpPr/>
            <p:nvPr/>
          </p:nvSpPr>
          <p:spPr>
            <a:xfrm>
              <a:off x="4849302" y="3079475"/>
              <a:ext cx="1958400" cy="133500"/>
            </a:xfrm>
            <a:prstGeom prst="rect">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95" name="Google Shape;295;p45"/>
            <p:cNvGrpSpPr/>
            <p:nvPr/>
          </p:nvGrpSpPr>
          <p:grpSpPr>
            <a:xfrm>
              <a:off x="4375050" y="2190950"/>
              <a:ext cx="2580248" cy="1393424"/>
              <a:chOff x="4375050" y="2190950"/>
              <a:chExt cx="2580248" cy="1393424"/>
            </a:xfrm>
          </p:grpSpPr>
          <p:grpSp>
            <p:nvGrpSpPr>
              <p:cNvPr id="296" name="Google Shape;296;p45"/>
              <p:cNvGrpSpPr/>
              <p:nvPr/>
            </p:nvGrpSpPr>
            <p:grpSpPr>
              <a:xfrm>
                <a:off x="4808316" y="2800065"/>
                <a:ext cx="92400" cy="411825"/>
                <a:chOff x="845575" y="2563700"/>
                <a:chExt cx="92400" cy="411825"/>
              </a:xfrm>
            </p:grpSpPr>
            <p:cxnSp>
              <p:nvCxnSpPr>
                <p:cNvPr id="297" name="Google Shape;297;p45"/>
                <p:cNvCxnSpPr/>
                <p:nvPr/>
              </p:nvCxnSpPr>
              <p:spPr>
                <a:xfrm>
                  <a:off x="891775" y="2616125"/>
                  <a:ext cx="0" cy="359400"/>
                </a:xfrm>
                <a:prstGeom prst="straightConnector1">
                  <a:avLst/>
                </a:prstGeom>
                <a:noFill/>
                <a:ln cap="flat" cmpd="sng" w="9525">
                  <a:solidFill>
                    <a:srgbClr val="000000"/>
                  </a:solidFill>
                  <a:prstDash val="solid"/>
                  <a:round/>
                  <a:headEnd len="sm" w="sm" type="none"/>
                  <a:tailEnd len="sm" w="sm" type="none"/>
                </a:ln>
              </p:spPr>
            </p:cxnSp>
            <p:sp>
              <p:nvSpPr>
                <p:cNvPr id="298" name="Google Shape;298;p45"/>
                <p:cNvSpPr/>
                <p:nvPr/>
              </p:nvSpPr>
              <p:spPr>
                <a:xfrm>
                  <a:off x="845575"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9" name="Google Shape;299;p45"/>
              <p:cNvSpPr txBox="1"/>
              <p:nvPr/>
            </p:nvSpPr>
            <p:spPr>
              <a:xfrm>
                <a:off x="4375050" y="3212974"/>
                <a:ext cx="1283100" cy="371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latin typeface="Roboto"/>
                    <a:ea typeface="Roboto"/>
                    <a:cs typeface="Roboto"/>
                    <a:sym typeface="Roboto"/>
                  </a:rPr>
                  <a:t>January 2020</a:t>
                </a:r>
                <a:endParaRPr b="1" sz="1200">
                  <a:latin typeface="Roboto"/>
                  <a:ea typeface="Roboto"/>
                  <a:cs typeface="Roboto"/>
                  <a:sym typeface="Roboto"/>
                </a:endParaRPr>
              </a:p>
            </p:txBody>
          </p:sp>
          <p:sp>
            <p:nvSpPr>
              <p:cNvPr id="300" name="Google Shape;300;p45"/>
              <p:cNvSpPr txBox="1"/>
              <p:nvPr/>
            </p:nvSpPr>
            <p:spPr>
              <a:xfrm>
                <a:off x="4701698" y="2190950"/>
                <a:ext cx="2253600" cy="9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Roboto"/>
                    <a:ea typeface="Roboto"/>
                    <a:cs typeface="Roboto"/>
                    <a:sym typeface="Roboto"/>
                  </a:rPr>
                  <a:t>Complete Supervisor Meeting- start writing down what you’re going to be doing with </a:t>
                </a:r>
                <a:r>
                  <a:rPr b="1" lang="en" sz="800">
                    <a:latin typeface="Roboto"/>
                    <a:ea typeface="Roboto"/>
                    <a:cs typeface="Roboto"/>
                    <a:sym typeface="Roboto"/>
                  </a:rPr>
                  <a:t>the</a:t>
                </a:r>
                <a:r>
                  <a:rPr b="1" lang="en" sz="800">
                    <a:latin typeface="Roboto"/>
                    <a:ea typeface="Roboto"/>
                    <a:cs typeface="Roboto"/>
                    <a:sym typeface="Roboto"/>
                  </a:rPr>
                  <a:t> money, tell ESA, apply!!</a:t>
                </a:r>
                <a:endParaRPr b="1" sz="800">
                  <a:latin typeface="Roboto"/>
                  <a:ea typeface="Roboto"/>
                  <a:cs typeface="Roboto"/>
                  <a:sym typeface="Roboto"/>
                </a:endParaRPr>
              </a:p>
            </p:txBody>
          </p:sp>
        </p:grpSp>
      </p:grpSp>
      <p:grpSp>
        <p:nvGrpSpPr>
          <p:cNvPr id="301" name="Google Shape;301;p45"/>
          <p:cNvGrpSpPr/>
          <p:nvPr/>
        </p:nvGrpSpPr>
        <p:grpSpPr>
          <a:xfrm>
            <a:off x="6422852" y="1897175"/>
            <a:ext cx="2721148" cy="1735651"/>
            <a:chOff x="6435802" y="2702599"/>
            <a:chExt cx="2721148" cy="1735651"/>
          </a:xfrm>
        </p:grpSpPr>
        <p:sp>
          <p:nvSpPr>
            <p:cNvPr id="302" name="Google Shape;302;p45"/>
            <p:cNvSpPr/>
            <p:nvPr/>
          </p:nvSpPr>
          <p:spPr>
            <a:xfrm>
              <a:off x="6807650" y="3079475"/>
              <a:ext cx="2349300" cy="133500"/>
            </a:xfrm>
            <a:prstGeom prst="rect">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3" name="Google Shape;303;p45"/>
            <p:cNvGrpSpPr/>
            <p:nvPr/>
          </p:nvGrpSpPr>
          <p:grpSpPr>
            <a:xfrm>
              <a:off x="6435802" y="2702599"/>
              <a:ext cx="2494571" cy="1735651"/>
              <a:chOff x="6435802" y="2702599"/>
              <a:chExt cx="2494571" cy="1735651"/>
            </a:xfrm>
          </p:grpSpPr>
          <p:grpSp>
            <p:nvGrpSpPr>
              <p:cNvPr id="304" name="Google Shape;304;p45"/>
              <p:cNvGrpSpPr/>
              <p:nvPr/>
            </p:nvGrpSpPr>
            <p:grpSpPr>
              <a:xfrm rot="10800000">
                <a:off x="6760035" y="3079467"/>
                <a:ext cx="92400" cy="411825"/>
                <a:chOff x="2070100" y="2563700"/>
                <a:chExt cx="92400" cy="411825"/>
              </a:xfrm>
            </p:grpSpPr>
            <p:cxnSp>
              <p:nvCxnSpPr>
                <p:cNvPr id="305" name="Google Shape;305;p45"/>
                <p:cNvCxnSpPr/>
                <p:nvPr/>
              </p:nvCxnSpPr>
              <p:spPr>
                <a:xfrm>
                  <a:off x="2116300" y="2616125"/>
                  <a:ext cx="0" cy="359400"/>
                </a:xfrm>
                <a:prstGeom prst="straightConnector1">
                  <a:avLst/>
                </a:prstGeom>
                <a:noFill/>
                <a:ln cap="flat" cmpd="sng" w="9525">
                  <a:solidFill>
                    <a:srgbClr val="000000"/>
                  </a:solidFill>
                  <a:prstDash val="solid"/>
                  <a:round/>
                  <a:headEnd len="sm" w="sm" type="none"/>
                  <a:tailEnd len="sm" w="sm" type="none"/>
                </a:ln>
              </p:spPr>
            </p:cxnSp>
            <p:sp>
              <p:nvSpPr>
                <p:cNvPr id="306" name="Google Shape;306;p45"/>
                <p:cNvSpPr/>
                <p:nvPr/>
              </p:nvSpPr>
              <p:spPr>
                <a:xfrm>
                  <a:off x="2070100"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7" name="Google Shape;307;p45"/>
              <p:cNvSpPr txBox="1"/>
              <p:nvPr/>
            </p:nvSpPr>
            <p:spPr>
              <a:xfrm>
                <a:off x="6435802" y="2702599"/>
                <a:ext cx="1539000" cy="371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latin typeface="Roboto"/>
                    <a:ea typeface="Roboto"/>
                    <a:cs typeface="Roboto"/>
                    <a:sym typeface="Roboto"/>
                  </a:rPr>
                  <a:t>February 2020</a:t>
                </a:r>
                <a:endParaRPr b="1" sz="1200">
                  <a:latin typeface="Roboto"/>
                  <a:ea typeface="Roboto"/>
                  <a:cs typeface="Roboto"/>
                  <a:sym typeface="Roboto"/>
                </a:endParaRPr>
              </a:p>
            </p:txBody>
          </p:sp>
          <p:sp>
            <p:nvSpPr>
              <p:cNvPr id="308" name="Google Shape;308;p45"/>
              <p:cNvSpPr txBox="1"/>
              <p:nvPr/>
            </p:nvSpPr>
            <p:spPr>
              <a:xfrm>
                <a:off x="6676773" y="3494450"/>
                <a:ext cx="2253600" cy="9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Roboto"/>
                    <a:ea typeface="Roboto"/>
                    <a:cs typeface="Roboto"/>
                    <a:sym typeface="Roboto"/>
                  </a:rPr>
                  <a:t>Last month to Apply- Receive notification a week after deadline.</a:t>
                </a:r>
                <a:endParaRPr b="1" sz="800">
                  <a:latin typeface="Roboto"/>
                  <a:ea typeface="Roboto"/>
                  <a:cs typeface="Roboto"/>
                  <a:sym typeface="Roboto"/>
                </a:endParaRPr>
              </a:p>
              <a:p>
                <a:pPr indent="0" lvl="0" marL="0" rtl="0" algn="l">
                  <a:spcBef>
                    <a:spcPts val="0"/>
                  </a:spcBef>
                  <a:spcAft>
                    <a:spcPts val="0"/>
                  </a:spcAft>
                  <a:buNone/>
                </a:pPr>
                <a:r>
                  <a:t/>
                </a:r>
                <a:endParaRPr b="1" sz="800">
                  <a:latin typeface="Roboto"/>
                  <a:ea typeface="Roboto"/>
                  <a:cs typeface="Roboto"/>
                  <a:sym typeface="Roboto"/>
                </a:endParaRPr>
              </a:p>
              <a:p>
                <a:pPr indent="0" lvl="0" marL="0" rtl="0" algn="l">
                  <a:spcBef>
                    <a:spcPts val="0"/>
                  </a:spcBef>
                  <a:spcAft>
                    <a:spcPts val="0"/>
                  </a:spcAft>
                  <a:buNone/>
                </a:pPr>
                <a:r>
                  <a:rPr b="1" lang="en" sz="800">
                    <a:latin typeface="Roboto"/>
                    <a:ea typeface="Roboto"/>
                    <a:cs typeface="Roboto"/>
                    <a:sym typeface="Roboto"/>
                  </a:rPr>
                  <a:t> **February 14th deadline **</a:t>
                </a:r>
                <a:endParaRPr b="1" sz="800">
                  <a:latin typeface="Roboto"/>
                  <a:ea typeface="Roboto"/>
                  <a:cs typeface="Roboto"/>
                  <a:sym typeface="Roboto"/>
                </a:endParaRPr>
              </a:p>
            </p:txBody>
          </p:sp>
        </p:grpSp>
      </p:grpSp>
      <p:grpSp>
        <p:nvGrpSpPr>
          <p:cNvPr id="309" name="Google Shape;309;p45"/>
          <p:cNvGrpSpPr/>
          <p:nvPr/>
        </p:nvGrpSpPr>
        <p:grpSpPr>
          <a:xfrm>
            <a:off x="637449" y="1568951"/>
            <a:ext cx="2484223" cy="1235099"/>
            <a:chOff x="650399" y="2374375"/>
            <a:chExt cx="2484223" cy="1235099"/>
          </a:xfrm>
        </p:grpSpPr>
        <p:sp>
          <p:nvSpPr>
            <p:cNvPr id="310" name="Google Shape;310;p45"/>
            <p:cNvSpPr/>
            <p:nvPr/>
          </p:nvSpPr>
          <p:spPr>
            <a:xfrm>
              <a:off x="932600" y="3079475"/>
              <a:ext cx="1958400" cy="133500"/>
            </a:xfrm>
            <a:prstGeom prst="rect">
              <a:avLst/>
            </a:prstGeom>
            <a:solidFill>
              <a:srgbClr val="0E94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1" name="Google Shape;311;p45"/>
            <p:cNvGrpSpPr/>
            <p:nvPr/>
          </p:nvGrpSpPr>
          <p:grpSpPr>
            <a:xfrm>
              <a:off x="650399" y="2374375"/>
              <a:ext cx="2484223" cy="1235099"/>
              <a:chOff x="650399" y="2374375"/>
              <a:chExt cx="2484223" cy="1235099"/>
            </a:xfrm>
          </p:grpSpPr>
          <p:sp>
            <p:nvSpPr>
              <p:cNvPr id="312" name="Google Shape;312;p45"/>
              <p:cNvSpPr txBox="1"/>
              <p:nvPr/>
            </p:nvSpPr>
            <p:spPr>
              <a:xfrm>
                <a:off x="650399" y="3238074"/>
                <a:ext cx="1506300" cy="371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latin typeface="Roboto"/>
                    <a:ea typeface="Roboto"/>
                    <a:cs typeface="Roboto"/>
                    <a:sym typeface="Roboto"/>
                  </a:rPr>
                  <a:t>November 2019</a:t>
                </a:r>
                <a:endParaRPr b="1" sz="1200">
                  <a:latin typeface="Roboto"/>
                  <a:ea typeface="Roboto"/>
                  <a:cs typeface="Roboto"/>
                  <a:sym typeface="Roboto"/>
                </a:endParaRPr>
              </a:p>
            </p:txBody>
          </p:sp>
          <p:grpSp>
            <p:nvGrpSpPr>
              <p:cNvPr id="313" name="Google Shape;313;p45"/>
              <p:cNvGrpSpPr/>
              <p:nvPr/>
            </p:nvGrpSpPr>
            <p:grpSpPr>
              <a:xfrm>
                <a:off x="881025" y="2800065"/>
                <a:ext cx="92400" cy="411825"/>
                <a:chOff x="845575" y="2563700"/>
                <a:chExt cx="92400" cy="411825"/>
              </a:xfrm>
            </p:grpSpPr>
            <p:cxnSp>
              <p:nvCxnSpPr>
                <p:cNvPr id="314" name="Google Shape;314;p45"/>
                <p:cNvCxnSpPr/>
                <p:nvPr/>
              </p:nvCxnSpPr>
              <p:spPr>
                <a:xfrm>
                  <a:off x="891775" y="2616125"/>
                  <a:ext cx="0" cy="359400"/>
                </a:xfrm>
                <a:prstGeom prst="straightConnector1">
                  <a:avLst/>
                </a:prstGeom>
                <a:noFill/>
                <a:ln cap="flat" cmpd="sng" w="9525">
                  <a:solidFill>
                    <a:srgbClr val="000000"/>
                  </a:solidFill>
                  <a:prstDash val="solid"/>
                  <a:round/>
                  <a:headEnd len="sm" w="sm" type="none"/>
                  <a:tailEnd len="sm" w="sm" type="none"/>
                </a:ln>
              </p:spPr>
            </p:cxnSp>
            <p:sp>
              <p:nvSpPr>
                <p:cNvPr id="315" name="Google Shape;315;p45"/>
                <p:cNvSpPr/>
                <p:nvPr/>
              </p:nvSpPr>
              <p:spPr>
                <a:xfrm>
                  <a:off x="845575"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6" name="Google Shape;316;p45"/>
              <p:cNvSpPr txBox="1"/>
              <p:nvPr/>
            </p:nvSpPr>
            <p:spPr>
              <a:xfrm>
                <a:off x="881022" y="2374375"/>
                <a:ext cx="2253600" cy="9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Roboto"/>
                    <a:ea typeface="Roboto"/>
                    <a:cs typeface="Roboto"/>
                    <a:sym typeface="Roboto"/>
                  </a:rPr>
                  <a:t>Introduction to small grants </a:t>
                </a:r>
                <a:endParaRPr b="1" sz="800">
                  <a:latin typeface="Roboto"/>
                  <a:ea typeface="Roboto"/>
                  <a:cs typeface="Roboto"/>
                  <a:sym typeface="Roboto"/>
                </a:endParaRPr>
              </a:p>
              <a:p>
                <a:pPr indent="0" lvl="0" marL="0" rtl="0" algn="l">
                  <a:spcBef>
                    <a:spcPts val="0"/>
                  </a:spcBef>
                  <a:spcAft>
                    <a:spcPts val="0"/>
                  </a:spcAft>
                  <a:buNone/>
                </a:pPr>
                <a:r>
                  <a:t/>
                </a:r>
                <a:endParaRPr b="1" sz="800">
                  <a:latin typeface="Roboto"/>
                  <a:ea typeface="Roboto"/>
                  <a:cs typeface="Roboto"/>
                  <a:sym typeface="Roboto"/>
                </a:endParaRPr>
              </a:p>
              <a:p>
                <a:pPr indent="0" lvl="0" marL="0" rtl="0" algn="l">
                  <a:spcBef>
                    <a:spcPts val="0"/>
                  </a:spcBef>
                  <a:spcAft>
                    <a:spcPts val="1600"/>
                  </a:spcAft>
                  <a:buNone/>
                </a:pPr>
                <a:r>
                  <a:t/>
                </a:r>
                <a:endParaRPr b="1" sz="800">
                  <a:latin typeface="Roboto"/>
                  <a:ea typeface="Roboto"/>
                  <a:cs typeface="Roboto"/>
                  <a:sym typeface="Roboto"/>
                </a:endParaRPr>
              </a:p>
            </p:txBody>
          </p:sp>
        </p:grpSp>
      </p:grpSp>
      <p:grpSp>
        <p:nvGrpSpPr>
          <p:cNvPr id="317" name="Google Shape;317;p45"/>
          <p:cNvGrpSpPr/>
          <p:nvPr/>
        </p:nvGrpSpPr>
        <p:grpSpPr>
          <a:xfrm>
            <a:off x="2439524" y="1897175"/>
            <a:ext cx="2396878" cy="1732501"/>
            <a:chOff x="2452474" y="2702599"/>
            <a:chExt cx="2396878" cy="1732501"/>
          </a:xfrm>
        </p:grpSpPr>
        <p:sp>
          <p:nvSpPr>
            <p:cNvPr id="318" name="Google Shape;318;p45"/>
            <p:cNvSpPr/>
            <p:nvPr/>
          </p:nvSpPr>
          <p:spPr>
            <a:xfrm>
              <a:off x="2890952" y="3079475"/>
              <a:ext cx="1958400" cy="133500"/>
            </a:xfrm>
            <a:prstGeom prst="rect">
              <a:avLst/>
            </a:prstGeom>
            <a:solidFill>
              <a:srgbClr val="08563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9" name="Google Shape;319;p45"/>
            <p:cNvGrpSpPr/>
            <p:nvPr/>
          </p:nvGrpSpPr>
          <p:grpSpPr>
            <a:xfrm>
              <a:off x="2452474" y="2702599"/>
              <a:ext cx="2396876" cy="1732501"/>
              <a:chOff x="2452474" y="2702599"/>
              <a:chExt cx="2396876" cy="1732501"/>
            </a:xfrm>
          </p:grpSpPr>
          <p:sp>
            <p:nvSpPr>
              <p:cNvPr id="320" name="Google Shape;320;p45"/>
              <p:cNvSpPr txBox="1"/>
              <p:nvPr/>
            </p:nvSpPr>
            <p:spPr>
              <a:xfrm>
                <a:off x="2452474" y="2702599"/>
                <a:ext cx="1597500" cy="371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latin typeface="Roboto"/>
                    <a:ea typeface="Roboto"/>
                    <a:cs typeface="Roboto"/>
                    <a:sym typeface="Roboto"/>
                  </a:rPr>
                  <a:t>December 2019</a:t>
                </a:r>
                <a:endParaRPr b="1" sz="1200">
                  <a:latin typeface="Roboto"/>
                  <a:ea typeface="Roboto"/>
                  <a:cs typeface="Roboto"/>
                  <a:sym typeface="Roboto"/>
                </a:endParaRPr>
              </a:p>
            </p:txBody>
          </p:sp>
          <p:grpSp>
            <p:nvGrpSpPr>
              <p:cNvPr id="321" name="Google Shape;321;p45"/>
              <p:cNvGrpSpPr/>
              <p:nvPr/>
            </p:nvGrpSpPr>
            <p:grpSpPr>
              <a:xfrm rot="10800000">
                <a:off x="2849073" y="3079467"/>
                <a:ext cx="92400" cy="411825"/>
                <a:chOff x="2070100" y="2563700"/>
                <a:chExt cx="92400" cy="411825"/>
              </a:xfrm>
            </p:grpSpPr>
            <p:cxnSp>
              <p:nvCxnSpPr>
                <p:cNvPr id="322" name="Google Shape;322;p45"/>
                <p:cNvCxnSpPr/>
                <p:nvPr/>
              </p:nvCxnSpPr>
              <p:spPr>
                <a:xfrm>
                  <a:off x="2116300" y="2616125"/>
                  <a:ext cx="0" cy="359400"/>
                </a:xfrm>
                <a:prstGeom prst="straightConnector1">
                  <a:avLst/>
                </a:prstGeom>
                <a:noFill/>
                <a:ln cap="flat" cmpd="sng" w="9525">
                  <a:solidFill>
                    <a:srgbClr val="000000"/>
                  </a:solidFill>
                  <a:prstDash val="solid"/>
                  <a:round/>
                  <a:headEnd len="sm" w="sm" type="none"/>
                  <a:tailEnd len="sm" w="sm" type="none"/>
                </a:ln>
              </p:spPr>
            </p:cxnSp>
            <p:sp>
              <p:nvSpPr>
                <p:cNvPr id="323" name="Google Shape;323;p45"/>
                <p:cNvSpPr/>
                <p:nvPr/>
              </p:nvSpPr>
              <p:spPr>
                <a:xfrm>
                  <a:off x="2070100"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4" name="Google Shape;324;p45"/>
              <p:cNvSpPr txBox="1"/>
              <p:nvPr/>
            </p:nvSpPr>
            <p:spPr>
              <a:xfrm>
                <a:off x="2595750" y="3491300"/>
                <a:ext cx="2253600" cy="943800"/>
              </a:xfrm>
              <a:prstGeom prst="rect">
                <a:avLst/>
              </a:prstGeom>
              <a:noFill/>
              <a:ln>
                <a:noFill/>
              </a:ln>
            </p:spPr>
            <p:txBody>
              <a:bodyPr anchorCtr="0" anchor="t" bIns="91425" lIns="91425" spcFirstLastPara="1" rIns="91425" wrap="square" tIns="91425">
                <a:noAutofit/>
              </a:bodyPr>
              <a:lstStyle/>
              <a:p>
                <a:pPr indent="-279400" lvl="0" marL="457200" rtl="0" algn="l">
                  <a:spcBef>
                    <a:spcPts val="0"/>
                  </a:spcBef>
                  <a:spcAft>
                    <a:spcPts val="0"/>
                  </a:spcAft>
                  <a:buSzPts val="800"/>
                  <a:buFont typeface="Roboto"/>
                  <a:buAutoNum type="arabicPeriod"/>
                </a:pPr>
                <a:r>
                  <a:rPr b="1" lang="en" sz="800">
                    <a:latin typeface="Roboto"/>
                    <a:ea typeface="Roboto"/>
                    <a:cs typeface="Roboto"/>
                    <a:sym typeface="Roboto"/>
                  </a:rPr>
                  <a:t>Let supervisor know you’re interested ( start brainstorming ideas)</a:t>
                </a:r>
                <a:endParaRPr b="1" sz="800">
                  <a:latin typeface="Roboto"/>
                  <a:ea typeface="Roboto"/>
                  <a:cs typeface="Roboto"/>
                  <a:sym typeface="Roboto"/>
                </a:endParaRPr>
              </a:p>
              <a:p>
                <a:pPr indent="-279400" lvl="0" marL="457200" rtl="0" algn="l">
                  <a:spcBef>
                    <a:spcPts val="0"/>
                  </a:spcBef>
                  <a:spcAft>
                    <a:spcPts val="0"/>
                  </a:spcAft>
                  <a:buSzPts val="800"/>
                  <a:buFont typeface="Roboto"/>
                  <a:buAutoNum type="arabicPeriod"/>
                </a:pPr>
                <a:r>
                  <a:rPr b="1" lang="en" sz="800">
                    <a:latin typeface="Roboto"/>
                    <a:ea typeface="Roboto"/>
                    <a:cs typeface="Roboto"/>
                    <a:sym typeface="Roboto"/>
                  </a:rPr>
                  <a:t>Set up a meeting with supervisor  next month and have plan laid out </a:t>
                </a:r>
                <a:endParaRPr b="1" sz="800">
                  <a:latin typeface="Roboto"/>
                  <a:ea typeface="Roboto"/>
                  <a:cs typeface="Roboto"/>
                  <a:sym typeface="Roboto"/>
                </a:endParaRPr>
              </a:p>
            </p:txBody>
          </p:sp>
        </p:gr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46"/>
          <p:cNvSpPr/>
          <p:nvPr/>
        </p:nvSpPr>
        <p:spPr>
          <a:xfrm>
            <a:off x="531625" y="1454625"/>
            <a:ext cx="2234400" cy="1807500"/>
          </a:xfrm>
          <a:prstGeom prst="rect">
            <a:avLst/>
          </a:prstGeom>
          <a:noFill/>
          <a:ln cap="flat" cmpd="sng" w="9525">
            <a:solidFill>
              <a:srgbClr val="BF9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46"/>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Important Contacts </a:t>
            </a:r>
            <a:endParaRPr/>
          </a:p>
        </p:txBody>
      </p:sp>
      <p:sp>
        <p:nvSpPr>
          <p:cNvPr id="331" name="Google Shape;331;p46"/>
          <p:cNvSpPr txBox="1"/>
          <p:nvPr>
            <p:ph idx="1" type="body"/>
          </p:nvPr>
        </p:nvSpPr>
        <p:spPr>
          <a:xfrm>
            <a:off x="3295725" y="1697525"/>
            <a:ext cx="2334000" cy="1578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a:p>
          <a:p>
            <a:pPr indent="0" lvl="0" marL="0" rtl="0" algn="l">
              <a:spcBef>
                <a:spcPts val="600"/>
              </a:spcBef>
              <a:spcAft>
                <a:spcPts val="0"/>
              </a:spcAft>
              <a:buNone/>
            </a:pPr>
            <a:r>
              <a:rPr lang="en" sz="1200"/>
              <a:t>Ahtziri R Pena </a:t>
            </a:r>
            <a:endParaRPr sz="1200"/>
          </a:p>
          <a:p>
            <a:pPr indent="0" lvl="0" marL="0" rtl="0" algn="l">
              <a:lnSpc>
                <a:spcPct val="115000"/>
              </a:lnSpc>
              <a:spcBef>
                <a:spcPts val="0"/>
              </a:spcBef>
              <a:spcAft>
                <a:spcPts val="0"/>
              </a:spcAft>
              <a:buNone/>
            </a:pPr>
            <a:r>
              <a:rPr lang="en" sz="1200" u="sng">
                <a:solidFill>
                  <a:srgbClr val="0097A7"/>
                </a:solidFill>
                <a:latin typeface="Arial"/>
                <a:ea typeface="Arial"/>
                <a:cs typeface="Arial"/>
                <a:sym typeface="Arial"/>
                <a:hlinkClick r:id="rId3"/>
              </a:rPr>
              <a:t>arodriguezpena@regis.edu</a:t>
            </a:r>
            <a:endParaRPr sz="1200">
              <a:solidFill>
                <a:srgbClr val="595959"/>
              </a:solidFill>
              <a:latin typeface="Arial"/>
              <a:ea typeface="Arial"/>
              <a:cs typeface="Arial"/>
              <a:sym typeface="Arial"/>
            </a:endParaRPr>
          </a:p>
          <a:p>
            <a:pPr indent="0" lvl="0" marL="0" rtl="0" algn="l">
              <a:lnSpc>
                <a:spcPct val="115000"/>
              </a:lnSpc>
              <a:spcBef>
                <a:spcPts val="1600"/>
              </a:spcBef>
              <a:spcAft>
                <a:spcPts val="1600"/>
              </a:spcAft>
              <a:buNone/>
            </a:pPr>
            <a:r>
              <a:t/>
            </a:r>
            <a:endParaRPr sz="1200">
              <a:solidFill>
                <a:srgbClr val="595959"/>
              </a:solidFill>
              <a:latin typeface="Arial"/>
              <a:ea typeface="Arial"/>
              <a:cs typeface="Arial"/>
              <a:sym typeface="Arial"/>
            </a:endParaRPr>
          </a:p>
        </p:txBody>
      </p:sp>
      <p:sp>
        <p:nvSpPr>
          <p:cNvPr id="332" name="Google Shape;332;p46"/>
          <p:cNvSpPr txBox="1"/>
          <p:nvPr>
            <p:ph idx="2" type="body"/>
          </p:nvPr>
        </p:nvSpPr>
        <p:spPr>
          <a:xfrm>
            <a:off x="591650" y="1730825"/>
            <a:ext cx="2334000" cy="1512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200"/>
              <a:t>Nayeli </a:t>
            </a:r>
            <a:r>
              <a:rPr lang="en" sz="1200"/>
              <a:t>Villalobos</a:t>
            </a:r>
            <a:endParaRPr sz="1200"/>
          </a:p>
          <a:p>
            <a:pPr indent="0" lvl="0" marL="0" rtl="0" algn="l">
              <a:lnSpc>
                <a:spcPct val="115000"/>
              </a:lnSpc>
              <a:spcBef>
                <a:spcPts val="0"/>
              </a:spcBef>
              <a:spcAft>
                <a:spcPts val="0"/>
              </a:spcAft>
              <a:buNone/>
            </a:pPr>
            <a:r>
              <a:rPr lang="en" sz="1200" u="sng">
                <a:solidFill>
                  <a:srgbClr val="0097A7"/>
                </a:solidFill>
                <a:latin typeface="Arial"/>
                <a:ea typeface="Arial"/>
                <a:cs typeface="Arial"/>
                <a:sym typeface="Arial"/>
                <a:hlinkClick r:id="rId4"/>
              </a:rPr>
              <a:t>nvillalobosgarcia@regis.edu</a:t>
            </a:r>
            <a:endParaRPr sz="1200"/>
          </a:p>
          <a:p>
            <a:pPr indent="0" lvl="0" marL="0" rtl="0" algn="l">
              <a:lnSpc>
                <a:spcPct val="115000"/>
              </a:lnSpc>
              <a:spcBef>
                <a:spcPts val="1600"/>
              </a:spcBef>
              <a:spcAft>
                <a:spcPts val="0"/>
              </a:spcAft>
              <a:buNone/>
            </a:pPr>
            <a:r>
              <a:t/>
            </a:r>
            <a:endParaRPr/>
          </a:p>
          <a:p>
            <a:pPr indent="0" lvl="0" marL="0" rtl="0" algn="l">
              <a:spcBef>
                <a:spcPts val="1600"/>
              </a:spcBef>
              <a:spcAft>
                <a:spcPts val="0"/>
              </a:spcAft>
              <a:buNone/>
            </a:pPr>
            <a:r>
              <a:t/>
            </a:r>
            <a:endParaRPr/>
          </a:p>
        </p:txBody>
      </p:sp>
      <p:sp>
        <p:nvSpPr>
          <p:cNvPr id="333" name="Google Shape;333;p46"/>
          <p:cNvSpPr txBox="1"/>
          <p:nvPr>
            <p:ph idx="3" type="body"/>
          </p:nvPr>
        </p:nvSpPr>
        <p:spPr>
          <a:xfrm>
            <a:off x="6434775" y="1624500"/>
            <a:ext cx="2334000" cy="1512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200"/>
              <a:t>Melissa Nix</a:t>
            </a:r>
            <a:endParaRPr sz="1200"/>
          </a:p>
          <a:p>
            <a:pPr indent="0" lvl="0" marL="0" rtl="0" algn="l">
              <a:lnSpc>
                <a:spcPct val="115000"/>
              </a:lnSpc>
              <a:spcBef>
                <a:spcPts val="0"/>
              </a:spcBef>
              <a:spcAft>
                <a:spcPts val="1600"/>
              </a:spcAft>
              <a:buNone/>
            </a:pPr>
            <a:r>
              <a:rPr lang="en" sz="1200" u="sng">
                <a:solidFill>
                  <a:srgbClr val="0097A7"/>
                </a:solidFill>
                <a:latin typeface="Arial"/>
                <a:ea typeface="Arial"/>
                <a:cs typeface="Arial"/>
                <a:sym typeface="Arial"/>
                <a:hlinkClick r:id="rId5"/>
              </a:rPr>
              <a:t>mnix@regis.edu</a:t>
            </a:r>
            <a:r>
              <a:rPr lang="en" sz="1200">
                <a:solidFill>
                  <a:srgbClr val="595959"/>
                </a:solidFill>
                <a:latin typeface="Arial"/>
                <a:ea typeface="Arial"/>
                <a:cs typeface="Arial"/>
                <a:sym typeface="Arial"/>
              </a:rPr>
              <a:t> </a:t>
            </a:r>
            <a:endParaRPr sz="1200"/>
          </a:p>
        </p:txBody>
      </p:sp>
      <p:sp>
        <p:nvSpPr>
          <p:cNvPr id="334" name="Google Shape;334;p46"/>
          <p:cNvSpPr txBox="1"/>
          <p:nvPr>
            <p:ph idx="2" type="body"/>
          </p:nvPr>
        </p:nvSpPr>
        <p:spPr>
          <a:xfrm>
            <a:off x="1714250" y="3358500"/>
            <a:ext cx="2334000" cy="1512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a:p>
          <a:p>
            <a:pPr indent="0" lvl="0" marL="0" rtl="0" algn="l">
              <a:spcBef>
                <a:spcPts val="600"/>
              </a:spcBef>
              <a:spcAft>
                <a:spcPts val="0"/>
              </a:spcAft>
              <a:buNone/>
            </a:pPr>
            <a:r>
              <a:rPr lang="en" sz="1200"/>
              <a:t>Sammie Scott</a:t>
            </a:r>
            <a:endParaRPr sz="1200"/>
          </a:p>
          <a:p>
            <a:pPr indent="0" lvl="0" marL="0" rtl="0" algn="l">
              <a:lnSpc>
                <a:spcPct val="115000"/>
              </a:lnSpc>
              <a:spcBef>
                <a:spcPts val="0"/>
              </a:spcBef>
              <a:spcAft>
                <a:spcPts val="0"/>
              </a:spcAft>
              <a:buNone/>
            </a:pPr>
            <a:r>
              <a:rPr lang="en" sz="1200" u="sng">
                <a:solidFill>
                  <a:srgbClr val="0097A7"/>
                </a:solidFill>
                <a:latin typeface="Arial"/>
                <a:ea typeface="Arial"/>
                <a:cs typeface="Arial"/>
                <a:sym typeface="Arial"/>
                <a:hlinkClick r:id="rId6"/>
              </a:rPr>
              <a:t>sscott009@regis.edu</a:t>
            </a:r>
            <a:r>
              <a:rPr lang="en" sz="1200">
                <a:solidFill>
                  <a:srgbClr val="595959"/>
                </a:solidFill>
                <a:latin typeface="Arial"/>
                <a:ea typeface="Arial"/>
                <a:cs typeface="Arial"/>
                <a:sym typeface="Arial"/>
              </a:rPr>
              <a:t> </a:t>
            </a:r>
            <a:endParaRPr sz="1200"/>
          </a:p>
          <a:p>
            <a:pPr indent="0" lvl="0" marL="0" rtl="0" algn="l">
              <a:lnSpc>
                <a:spcPct val="115000"/>
              </a:lnSpc>
              <a:spcBef>
                <a:spcPts val="1600"/>
              </a:spcBef>
              <a:spcAft>
                <a:spcPts val="0"/>
              </a:spcAft>
              <a:buNone/>
            </a:pPr>
            <a:r>
              <a:t/>
            </a:r>
            <a:endParaRPr/>
          </a:p>
          <a:p>
            <a:pPr indent="0" lvl="0" marL="0" rtl="0" algn="l">
              <a:spcBef>
                <a:spcPts val="1600"/>
              </a:spcBef>
              <a:spcAft>
                <a:spcPts val="0"/>
              </a:spcAft>
              <a:buNone/>
            </a:pPr>
            <a:r>
              <a:t/>
            </a:r>
            <a:endParaRPr/>
          </a:p>
        </p:txBody>
      </p:sp>
      <p:sp>
        <p:nvSpPr>
          <p:cNvPr id="335" name="Google Shape;335;p46"/>
          <p:cNvSpPr txBox="1"/>
          <p:nvPr>
            <p:ph idx="2" type="body"/>
          </p:nvPr>
        </p:nvSpPr>
        <p:spPr>
          <a:xfrm>
            <a:off x="4672250" y="3358500"/>
            <a:ext cx="2334000" cy="1512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a:p>
          <a:p>
            <a:pPr indent="0" lvl="0" marL="0" rtl="0" algn="l">
              <a:spcBef>
                <a:spcPts val="600"/>
              </a:spcBef>
              <a:spcAft>
                <a:spcPts val="0"/>
              </a:spcAft>
              <a:buNone/>
            </a:pPr>
            <a:r>
              <a:rPr lang="en" sz="1200"/>
              <a:t>Regi Woeles</a:t>
            </a:r>
            <a:endParaRPr sz="1200"/>
          </a:p>
          <a:p>
            <a:pPr indent="0" lvl="0" marL="0" rtl="0" algn="l">
              <a:spcBef>
                <a:spcPts val="600"/>
              </a:spcBef>
              <a:spcAft>
                <a:spcPts val="0"/>
              </a:spcAft>
              <a:buNone/>
            </a:pPr>
            <a:r>
              <a:rPr lang="en" sz="1200" u="sng">
                <a:solidFill>
                  <a:srgbClr val="0097A7"/>
                </a:solidFill>
                <a:latin typeface="Arial"/>
                <a:ea typeface="Arial"/>
                <a:cs typeface="Arial"/>
                <a:sym typeface="Arial"/>
                <a:hlinkClick r:id="rId7"/>
              </a:rPr>
              <a:t>rworles@regis.edu</a:t>
            </a:r>
            <a:r>
              <a:rPr lang="en" sz="1200">
                <a:solidFill>
                  <a:srgbClr val="595959"/>
                </a:solidFill>
                <a:latin typeface="Arial"/>
                <a:ea typeface="Arial"/>
                <a:cs typeface="Arial"/>
                <a:sym typeface="Arial"/>
              </a:rPr>
              <a:t> </a:t>
            </a:r>
            <a:endParaRPr sz="1200"/>
          </a:p>
          <a:p>
            <a:pPr indent="0" lvl="0" marL="0" rtl="0" algn="l">
              <a:lnSpc>
                <a:spcPct val="115000"/>
              </a:lnSpc>
              <a:spcBef>
                <a:spcPts val="0"/>
              </a:spcBef>
              <a:spcAft>
                <a:spcPts val="0"/>
              </a:spcAft>
              <a:buNone/>
            </a:pPr>
            <a:r>
              <a:t/>
            </a:r>
            <a:endParaRPr/>
          </a:p>
          <a:p>
            <a:pPr indent="0" lvl="0" marL="0" rtl="0" algn="l">
              <a:spcBef>
                <a:spcPts val="1600"/>
              </a:spcBef>
              <a:spcAft>
                <a:spcPts val="0"/>
              </a:spcAft>
              <a:buNone/>
            </a:pPr>
            <a:r>
              <a:t/>
            </a:r>
            <a:endParaRPr/>
          </a:p>
        </p:txBody>
      </p:sp>
      <p:sp>
        <p:nvSpPr>
          <p:cNvPr id="336" name="Google Shape;336;p46"/>
          <p:cNvSpPr/>
          <p:nvPr/>
        </p:nvSpPr>
        <p:spPr>
          <a:xfrm>
            <a:off x="3295713" y="1435313"/>
            <a:ext cx="2234400" cy="1807500"/>
          </a:xfrm>
          <a:prstGeom prst="rect">
            <a:avLst/>
          </a:prstGeom>
          <a:noFill/>
          <a:ln cap="flat" cmpd="sng" w="9525">
            <a:solidFill>
              <a:srgbClr val="BF9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46"/>
          <p:cNvSpPr/>
          <p:nvPr/>
        </p:nvSpPr>
        <p:spPr>
          <a:xfrm>
            <a:off x="6372575" y="1358275"/>
            <a:ext cx="2234400" cy="1807500"/>
          </a:xfrm>
          <a:prstGeom prst="rect">
            <a:avLst/>
          </a:prstGeom>
          <a:noFill/>
          <a:ln cap="flat" cmpd="sng" w="9525">
            <a:solidFill>
              <a:srgbClr val="BF9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46"/>
          <p:cNvSpPr/>
          <p:nvPr/>
        </p:nvSpPr>
        <p:spPr>
          <a:xfrm>
            <a:off x="1381250" y="3336000"/>
            <a:ext cx="2234400" cy="1807500"/>
          </a:xfrm>
          <a:prstGeom prst="rect">
            <a:avLst/>
          </a:prstGeom>
          <a:noFill/>
          <a:ln cap="flat" cmpd="sng" w="9525">
            <a:solidFill>
              <a:srgbClr val="BF9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46"/>
          <p:cNvSpPr/>
          <p:nvPr/>
        </p:nvSpPr>
        <p:spPr>
          <a:xfrm>
            <a:off x="4363500" y="3336000"/>
            <a:ext cx="2234400" cy="1807500"/>
          </a:xfrm>
          <a:prstGeom prst="rect">
            <a:avLst/>
          </a:prstGeom>
          <a:noFill/>
          <a:ln cap="flat" cmpd="sng" w="9525">
            <a:solidFill>
              <a:srgbClr val="BF9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6"/>
          <p:cNvSpPr txBox="1"/>
          <p:nvPr>
            <p:ph idx="1" type="body"/>
          </p:nvPr>
        </p:nvSpPr>
        <p:spPr>
          <a:xfrm>
            <a:off x="1990450" y="4037375"/>
            <a:ext cx="5163000" cy="519600"/>
          </a:xfrm>
          <a:prstGeom prst="rect">
            <a:avLst/>
          </a:prstGeom>
        </p:spPr>
        <p:txBody>
          <a:bodyPr anchorCtr="0" anchor="b" bIns="91425" lIns="91425" spcFirstLastPara="1" rIns="91425" wrap="square" tIns="91425">
            <a:noAutofit/>
          </a:bodyPr>
          <a:lstStyle/>
          <a:p>
            <a:pPr indent="0" lvl="0" marL="0" rtl="0" algn="ctr">
              <a:spcBef>
                <a:spcPts val="360"/>
              </a:spcBef>
              <a:spcAft>
                <a:spcPts val="0"/>
              </a:spcAft>
              <a:buNone/>
            </a:pPr>
            <a:r>
              <a:rPr lang="en"/>
              <a:t>Examples of small grants 2018-2019 Class</a:t>
            </a:r>
            <a:endParaRPr/>
          </a:p>
        </p:txBody>
      </p:sp>
      <p:sp>
        <p:nvSpPr>
          <p:cNvPr id="138" name="Google Shape;138;p26"/>
          <p:cNvSpPr/>
          <p:nvPr/>
        </p:nvSpPr>
        <p:spPr>
          <a:xfrm>
            <a:off x="1180250" y="62375"/>
            <a:ext cx="2041800" cy="19644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6"/>
          <p:cNvSpPr/>
          <p:nvPr/>
        </p:nvSpPr>
        <p:spPr>
          <a:xfrm>
            <a:off x="6361450" y="100625"/>
            <a:ext cx="2041800" cy="1964400"/>
          </a:xfrm>
          <a:prstGeom prst="ellipse">
            <a:avLst/>
          </a:prstGeom>
          <a:solidFill>
            <a:srgbClr val="38761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6"/>
          <p:cNvSpPr/>
          <p:nvPr/>
        </p:nvSpPr>
        <p:spPr>
          <a:xfrm>
            <a:off x="3693525" y="1427025"/>
            <a:ext cx="2041800" cy="1964400"/>
          </a:xfrm>
          <a:prstGeom prst="ellipse">
            <a:avLst/>
          </a:prstGeom>
          <a:solidFill>
            <a:srgbClr val="CC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6"/>
          <p:cNvSpPr/>
          <p:nvPr/>
        </p:nvSpPr>
        <p:spPr>
          <a:xfrm>
            <a:off x="281550" y="2278675"/>
            <a:ext cx="2041800" cy="1964400"/>
          </a:xfrm>
          <a:prstGeom prst="ellipse">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6"/>
          <p:cNvSpPr/>
          <p:nvPr/>
        </p:nvSpPr>
        <p:spPr>
          <a:xfrm>
            <a:off x="6906375" y="2278675"/>
            <a:ext cx="2041800" cy="1964400"/>
          </a:xfrm>
          <a:prstGeom prst="ellipse">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6"/>
          <p:cNvSpPr txBox="1"/>
          <p:nvPr/>
        </p:nvSpPr>
        <p:spPr>
          <a:xfrm>
            <a:off x="420250" y="2896975"/>
            <a:ext cx="1570200" cy="727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attrocento Sans"/>
                <a:ea typeface="Quattrocento Sans"/>
                <a:cs typeface="Quattrocento Sans"/>
                <a:sym typeface="Quattrocento Sans"/>
              </a:rPr>
              <a:t>Hannah Fenton</a:t>
            </a:r>
            <a:endParaRPr sz="1800">
              <a:solidFill>
                <a:srgbClr val="FFFFFF"/>
              </a:solidFill>
              <a:latin typeface="Quattrocento Sans"/>
              <a:ea typeface="Quattrocento Sans"/>
              <a:cs typeface="Quattrocento Sans"/>
              <a:sym typeface="Quattrocento Sans"/>
            </a:endParaRPr>
          </a:p>
        </p:txBody>
      </p:sp>
      <p:sp>
        <p:nvSpPr>
          <p:cNvPr id="144" name="Google Shape;144;p26"/>
          <p:cNvSpPr txBox="1"/>
          <p:nvPr/>
        </p:nvSpPr>
        <p:spPr>
          <a:xfrm>
            <a:off x="1416050" y="680675"/>
            <a:ext cx="1570200" cy="727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attrocento Sans"/>
                <a:ea typeface="Quattrocento Sans"/>
                <a:cs typeface="Quattrocento Sans"/>
                <a:sym typeface="Quattrocento Sans"/>
              </a:rPr>
              <a:t>Annika Belle Wuelpern</a:t>
            </a:r>
            <a:endParaRPr sz="1800">
              <a:solidFill>
                <a:srgbClr val="FFFFFF"/>
              </a:solidFill>
              <a:latin typeface="Quattrocento Sans"/>
              <a:ea typeface="Quattrocento Sans"/>
              <a:cs typeface="Quattrocento Sans"/>
              <a:sym typeface="Quattrocento Sans"/>
            </a:endParaRPr>
          </a:p>
        </p:txBody>
      </p:sp>
      <p:sp>
        <p:nvSpPr>
          <p:cNvPr id="145" name="Google Shape;145;p26"/>
          <p:cNvSpPr txBox="1"/>
          <p:nvPr/>
        </p:nvSpPr>
        <p:spPr>
          <a:xfrm>
            <a:off x="6709750" y="718925"/>
            <a:ext cx="1570200" cy="727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attrocento Sans"/>
                <a:ea typeface="Quattrocento Sans"/>
                <a:cs typeface="Quattrocento Sans"/>
                <a:sym typeface="Quattrocento Sans"/>
              </a:rPr>
              <a:t>Sidney Hutchins</a:t>
            </a:r>
            <a:endParaRPr sz="1800">
              <a:solidFill>
                <a:srgbClr val="FFFFFF"/>
              </a:solidFill>
              <a:latin typeface="Quattrocento Sans"/>
              <a:ea typeface="Quattrocento Sans"/>
              <a:cs typeface="Quattrocento Sans"/>
              <a:sym typeface="Quattrocento Sans"/>
            </a:endParaRPr>
          </a:p>
        </p:txBody>
      </p:sp>
      <p:sp>
        <p:nvSpPr>
          <p:cNvPr id="146" name="Google Shape;146;p26"/>
          <p:cNvSpPr txBox="1"/>
          <p:nvPr/>
        </p:nvSpPr>
        <p:spPr>
          <a:xfrm>
            <a:off x="7153450" y="2896975"/>
            <a:ext cx="1570200" cy="727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attrocento Sans"/>
                <a:ea typeface="Quattrocento Sans"/>
                <a:cs typeface="Quattrocento Sans"/>
                <a:sym typeface="Quattrocento Sans"/>
              </a:rPr>
              <a:t>Miya Leonard</a:t>
            </a:r>
            <a:endParaRPr sz="1800">
              <a:solidFill>
                <a:srgbClr val="FFFFFF"/>
              </a:solidFill>
              <a:latin typeface="Quattrocento Sans"/>
              <a:ea typeface="Quattrocento Sans"/>
              <a:cs typeface="Quattrocento Sans"/>
              <a:sym typeface="Quattrocento Sans"/>
            </a:endParaRPr>
          </a:p>
        </p:txBody>
      </p:sp>
      <p:sp>
        <p:nvSpPr>
          <p:cNvPr id="147" name="Google Shape;147;p26"/>
          <p:cNvSpPr txBox="1"/>
          <p:nvPr/>
        </p:nvSpPr>
        <p:spPr>
          <a:xfrm>
            <a:off x="3713325" y="1596600"/>
            <a:ext cx="2002200" cy="6426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None/>
            </a:pPr>
            <a:r>
              <a:rPr lang="en" sz="1800">
                <a:solidFill>
                  <a:srgbClr val="FFFFFF"/>
                </a:solidFill>
                <a:latin typeface="Quattrocento Sans"/>
                <a:ea typeface="Quattrocento Sans"/>
                <a:cs typeface="Quattrocento Sans"/>
                <a:sym typeface="Quattrocento Sans"/>
              </a:rPr>
              <a:t>Veronica Martinez, Samantha Scott and McKenna Sweeney</a:t>
            </a:r>
            <a:endParaRPr sz="1800">
              <a:solidFill>
                <a:srgbClr val="FFFFFF"/>
              </a:solidFill>
              <a:latin typeface="Quattrocento Sans"/>
              <a:ea typeface="Quattrocento Sans"/>
              <a:cs typeface="Quattrocento Sans"/>
              <a:sym typeface="Quattrocento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7"/>
          <p:cNvSpPr/>
          <p:nvPr/>
        </p:nvSpPr>
        <p:spPr>
          <a:xfrm>
            <a:off x="-50" y="0"/>
            <a:ext cx="9144000" cy="3346200"/>
          </a:xfrm>
          <a:prstGeom prst="rect">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7"/>
          <p:cNvSpPr txBox="1"/>
          <p:nvPr>
            <p:ph idx="1" type="body"/>
          </p:nvPr>
        </p:nvSpPr>
        <p:spPr>
          <a:xfrm>
            <a:off x="345925" y="4102275"/>
            <a:ext cx="2006100" cy="819900"/>
          </a:xfrm>
          <a:prstGeom prst="rect">
            <a:avLst/>
          </a:prstGeom>
        </p:spPr>
        <p:txBody>
          <a:bodyPr anchorCtr="0" anchor="b" bIns="91425" lIns="91425" spcFirstLastPara="1" rIns="91425" wrap="square" tIns="91425">
            <a:noAutofit/>
          </a:bodyPr>
          <a:lstStyle/>
          <a:p>
            <a:pPr indent="0" lvl="0" marL="0" rtl="0" algn="ctr">
              <a:spcBef>
                <a:spcPts val="600"/>
              </a:spcBef>
              <a:spcAft>
                <a:spcPts val="0"/>
              </a:spcAft>
              <a:buNone/>
            </a:pPr>
            <a:r>
              <a:rPr lang="en"/>
              <a:t>Hannah F.</a:t>
            </a:r>
            <a:endParaRPr/>
          </a:p>
        </p:txBody>
      </p:sp>
      <p:sp>
        <p:nvSpPr>
          <p:cNvPr id="154" name="Google Shape;154;p27"/>
          <p:cNvSpPr txBox="1"/>
          <p:nvPr/>
        </p:nvSpPr>
        <p:spPr>
          <a:xfrm>
            <a:off x="631225" y="812625"/>
            <a:ext cx="8088000" cy="19980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1800">
                <a:solidFill>
                  <a:schemeClr val="dk1"/>
                </a:solidFill>
                <a:latin typeface="Quattrocento Sans"/>
                <a:ea typeface="Quattrocento Sans"/>
                <a:cs typeface="Quattrocento Sans"/>
                <a:sym typeface="Quattrocento Sans"/>
              </a:rPr>
              <a:t>Hannah Fenton was able to help </a:t>
            </a:r>
            <a:r>
              <a:rPr b="1" lang="en" sz="1800">
                <a:solidFill>
                  <a:schemeClr val="dk1"/>
                </a:solidFill>
                <a:latin typeface="Quattrocento Sans"/>
                <a:ea typeface="Quattrocento Sans"/>
                <a:cs typeface="Quattrocento Sans"/>
                <a:sym typeface="Quattrocento Sans"/>
              </a:rPr>
              <a:t>Earthlinks</a:t>
            </a:r>
            <a:r>
              <a:rPr lang="en" sz="1800">
                <a:solidFill>
                  <a:schemeClr val="dk1"/>
                </a:solidFill>
                <a:latin typeface="Quattrocento Sans"/>
                <a:ea typeface="Quattrocento Sans"/>
                <a:cs typeface="Quattrocento Sans"/>
                <a:sym typeface="Quattrocento Sans"/>
              </a:rPr>
              <a:t> by aiding in the purchase of a new drill press. </a:t>
            </a:r>
            <a:endParaRPr sz="1800">
              <a:solidFill>
                <a:schemeClr val="dk1"/>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chemeClr val="dk1"/>
              </a:solidFill>
              <a:latin typeface="Quattrocento Sans"/>
              <a:ea typeface="Quattrocento Sans"/>
              <a:cs typeface="Quattrocento Sans"/>
              <a:sym typeface="Quattrocento Sans"/>
            </a:endParaRPr>
          </a:p>
          <a:p>
            <a:pPr indent="0" lvl="0" marL="0" rtl="0" algn="l">
              <a:spcBef>
                <a:spcPts val="600"/>
              </a:spcBef>
              <a:spcAft>
                <a:spcPts val="0"/>
              </a:spcAft>
              <a:buNone/>
            </a:pPr>
            <a:r>
              <a:rPr lang="en" sz="1800">
                <a:solidFill>
                  <a:schemeClr val="dk1"/>
                </a:solidFill>
                <a:latin typeface="Quattrocento Sans"/>
                <a:ea typeface="Quattrocento Sans"/>
                <a:cs typeface="Quattrocento Sans"/>
                <a:sym typeface="Quattrocento Sans"/>
              </a:rPr>
              <a:t>Earthlinks old drill press broke and was so outdated that the manufacturer no longer makes the parts to repair the machine. Replacing this tool was vital because it is used to make several of EarthLink's vital products such as bee boxes and wall vase products. </a:t>
            </a:r>
            <a:endParaRPr sz="1800">
              <a:solidFill>
                <a:schemeClr val="dk1"/>
              </a:solidFill>
              <a:latin typeface="Quattrocento Sans"/>
              <a:ea typeface="Quattrocento Sans"/>
              <a:cs typeface="Quattrocento Sans"/>
              <a:sym typeface="Quattrocento Sans"/>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8"/>
          <p:cNvSpPr/>
          <p:nvPr/>
        </p:nvSpPr>
        <p:spPr>
          <a:xfrm>
            <a:off x="-50" y="0"/>
            <a:ext cx="9144000" cy="33462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8"/>
          <p:cNvSpPr txBox="1"/>
          <p:nvPr>
            <p:ph idx="1" type="body"/>
          </p:nvPr>
        </p:nvSpPr>
        <p:spPr>
          <a:xfrm>
            <a:off x="0" y="4264800"/>
            <a:ext cx="2600700" cy="819900"/>
          </a:xfrm>
          <a:prstGeom prst="rect">
            <a:avLst/>
          </a:prstGeom>
        </p:spPr>
        <p:txBody>
          <a:bodyPr anchorCtr="0" anchor="b" bIns="91425" lIns="91425" spcFirstLastPara="1" rIns="91425" wrap="square" tIns="91425">
            <a:noAutofit/>
          </a:bodyPr>
          <a:lstStyle/>
          <a:p>
            <a:pPr indent="0" lvl="0" marL="0" rtl="0" algn="ctr">
              <a:spcBef>
                <a:spcPts val="600"/>
              </a:spcBef>
              <a:spcAft>
                <a:spcPts val="0"/>
              </a:spcAft>
              <a:buNone/>
            </a:pPr>
            <a:r>
              <a:rPr lang="en"/>
              <a:t>Annika W. </a:t>
            </a:r>
            <a:endParaRPr/>
          </a:p>
        </p:txBody>
      </p:sp>
      <p:sp>
        <p:nvSpPr>
          <p:cNvPr id="161" name="Google Shape;161;p28"/>
          <p:cNvSpPr/>
          <p:nvPr/>
        </p:nvSpPr>
        <p:spPr>
          <a:xfrm>
            <a:off x="4280400" y="3393925"/>
            <a:ext cx="583200" cy="545100"/>
          </a:xfrm>
          <a:prstGeom prst="ellipse">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8"/>
          <p:cNvSpPr txBox="1"/>
          <p:nvPr/>
        </p:nvSpPr>
        <p:spPr>
          <a:xfrm>
            <a:off x="287050" y="401525"/>
            <a:ext cx="8231400" cy="2122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Annika Belle Wuelpern provided a grant to </a:t>
            </a:r>
            <a:r>
              <a:rPr b="1" lang="en" sz="1800">
                <a:solidFill>
                  <a:srgbClr val="FFFFFF"/>
                </a:solidFill>
                <a:latin typeface="Quattrocento Sans"/>
                <a:ea typeface="Quattrocento Sans"/>
                <a:cs typeface="Quattrocento Sans"/>
                <a:sym typeface="Quattrocento Sans"/>
              </a:rPr>
              <a:t>Reading partners</a:t>
            </a:r>
            <a:r>
              <a:rPr lang="en" sz="1800">
                <a:solidFill>
                  <a:srgbClr val="FFFFFF"/>
                </a:solidFill>
                <a:latin typeface="Quattrocento Sans"/>
                <a:ea typeface="Quattrocento Sans"/>
                <a:cs typeface="Quattrocento Sans"/>
                <a:sym typeface="Quattrocento Sans"/>
              </a:rPr>
              <a:t> that helped them to advertise and hire more volunteers.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In order for students to be successful in improving their reading skills, they need dedicated volunteers who can tutor them. One of Reading Partners greatest struggles is having enough volunteers to help students that are in need, and Annika's grant helped to ensure that the program could continue to serve as many kids as possible.</a:t>
            </a:r>
            <a:endParaRPr sz="1800">
              <a:solidFill>
                <a:srgbClr val="FFFFFF"/>
              </a:solidFill>
              <a:latin typeface="Quattrocento Sans"/>
              <a:ea typeface="Quattrocento Sans"/>
              <a:cs typeface="Quattrocento Sans"/>
              <a:sym typeface="Quattrocento Sans"/>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p:txBody>
      </p:sp>
      <p:sp>
        <p:nvSpPr>
          <p:cNvPr id="163" name="Google Shape;163;p28"/>
          <p:cNvSpPr txBox="1"/>
          <p:nvPr/>
        </p:nvSpPr>
        <p:spPr>
          <a:xfrm>
            <a:off x="4331125" y="3296425"/>
            <a:ext cx="583200" cy="6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200">
                <a:solidFill>
                  <a:srgbClr val="FFFFFF"/>
                </a:solidFill>
                <a:latin typeface="Quattrocento Sans"/>
                <a:ea typeface="Quattrocento Sans"/>
                <a:cs typeface="Quattrocento Sans"/>
                <a:sym typeface="Quattrocento Sans"/>
              </a:rPr>
              <a:t>“</a:t>
            </a:r>
            <a:endParaRPr sz="7200">
              <a:solidFill>
                <a:srgbClr val="FFFFFF"/>
              </a:solidFill>
              <a:latin typeface="Quattrocento Sans"/>
              <a:ea typeface="Quattrocento Sans"/>
              <a:cs typeface="Quattrocento Sans"/>
              <a:sym typeface="Quattrocento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9"/>
          <p:cNvSpPr/>
          <p:nvPr/>
        </p:nvSpPr>
        <p:spPr>
          <a:xfrm>
            <a:off x="-50" y="0"/>
            <a:ext cx="9144000" cy="3346200"/>
          </a:xfrm>
          <a:prstGeom prst="rect">
            <a:avLst/>
          </a:pr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9"/>
          <p:cNvSpPr txBox="1"/>
          <p:nvPr>
            <p:ph idx="1" type="body"/>
          </p:nvPr>
        </p:nvSpPr>
        <p:spPr>
          <a:xfrm>
            <a:off x="0" y="4264800"/>
            <a:ext cx="3977400" cy="819900"/>
          </a:xfrm>
          <a:prstGeom prst="rect">
            <a:avLst/>
          </a:prstGeom>
        </p:spPr>
        <p:txBody>
          <a:bodyPr anchorCtr="0" anchor="b" bIns="91425" lIns="91425" spcFirstLastPara="1" rIns="91425" wrap="square" tIns="91425">
            <a:noAutofit/>
          </a:bodyPr>
          <a:lstStyle/>
          <a:p>
            <a:pPr indent="0" lvl="0" marL="0" rtl="0" algn="ctr">
              <a:spcBef>
                <a:spcPts val="600"/>
              </a:spcBef>
              <a:spcAft>
                <a:spcPts val="0"/>
              </a:spcAft>
              <a:buNone/>
            </a:pPr>
            <a:r>
              <a:rPr lang="en" sz="1800">
                <a:latin typeface="Quattrocento Sans"/>
                <a:ea typeface="Quattrocento Sans"/>
                <a:cs typeface="Quattrocento Sans"/>
                <a:sym typeface="Quattrocento Sans"/>
              </a:rPr>
              <a:t>Veronica Martinez, Samantha Scott and McKenna Sweeney</a:t>
            </a:r>
            <a:endParaRPr/>
          </a:p>
        </p:txBody>
      </p:sp>
      <p:sp>
        <p:nvSpPr>
          <p:cNvPr id="170" name="Google Shape;170;p29"/>
          <p:cNvSpPr/>
          <p:nvPr/>
        </p:nvSpPr>
        <p:spPr>
          <a:xfrm>
            <a:off x="4280400" y="3393925"/>
            <a:ext cx="583200" cy="545100"/>
          </a:xfrm>
          <a:prstGeom prst="ellipse">
            <a:avLst/>
          </a:prstGeom>
          <a:solidFill>
            <a:srgbClr val="CC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9"/>
          <p:cNvSpPr txBox="1"/>
          <p:nvPr/>
        </p:nvSpPr>
        <p:spPr>
          <a:xfrm>
            <a:off x="287050" y="401525"/>
            <a:ext cx="8231400" cy="2122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Veronica Martinez, Samantha Scott and McKenna Sweeney, working together at </a:t>
            </a:r>
            <a:r>
              <a:rPr b="1" lang="en" sz="1800">
                <a:solidFill>
                  <a:srgbClr val="FFFFFF"/>
                </a:solidFill>
                <a:latin typeface="Quattrocento Sans"/>
                <a:ea typeface="Quattrocento Sans"/>
                <a:cs typeface="Quattrocento Sans"/>
                <a:sym typeface="Quattrocento Sans"/>
              </a:rPr>
              <a:t>Florence Crittenton Services,</a:t>
            </a:r>
            <a:r>
              <a:rPr lang="en" sz="1800">
                <a:solidFill>
                  <a:srgbClr val="FFFFFF"/>
                </a:solidFill>
                <a:latin typeface="Quattrocento Sans"/>
                <a:ea typeface="Quattrocento Sans"/>
                <a:cs typeface="Quattrocento Sans"/>
                <a:sym typeface="Quattrocento Sans"/>
              </a:rPr>
              <a:t> used a grant of $400 to expand and maintain a large garden plot at the Early Childhood Education Center.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This garden is used to introduce young mothers and their children to the joys of gardening and to provide fresh, healthy food that they helped to grow themselves.</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p:txBody>
      </p:sp>
      <p:sp>
        <p:nvSpPr>
          <p:cNvPr id="172" name="Google Shape;172;p29"/>
          <p:cNvSpPr txBox="1"/>
          <p:nvPr/>
        </p:nvSpPr>
        <p:spPr>
          <a:xfrm>
            <a:off x="4331125" y="3296425"/>
            <a:ext cx="583200" cy="6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200">
                <a:solidFill>
                  <a:srgbClr val="FFFFFF"/>
                </a:solidFill>
                <a:latin typeface="Quattrocento Sans"/>
                <a:ea typeface="Quattrocento Sans"/>
                <a:cs typeface="Quattrocento Sans"/>
                <a:sym typeface="Quattrocento Sans"/>
              </a:rPr>
              <a:t>“</a:t>
            </a:r>
            <a:endParaRPr sz="7200">
              <a:solidFill>
                <a:srgbClr val="FFFFFF"/>
              </a:solidFill>
              <a:latin typeface="Quattrocento Sans"/>
              <a:ea typeface="Quattrocento Sans"/>
              <a:cs typeface="Quattrocento Sans"/>
              <a:sym typeface="Quattrocento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0"/>
          <p:cNvSpPr/>
          <p:nvPr/>
        </p:nvSpPr>
        <p:spPr>
          <a:xfrm>
            <a:off x="-50" y="0"/>
            <a:ext cx="9144000" cy="3346200"/>
          </a:xfrm>
          <a:prstGeom prst="rect">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0"/>
          <p:cNvSpPr txBox="1"/>
          <p:nvPr>
            <p:ph idx="1" type="body"/>
          </p:nvPr>
        </p:nvSpPr>
        <p:spPr>
          <a:xfrm>
            <a:off x="0" y="4264800"/>
            <a:ext cx="2600700" cy="819900"/>
          </a:xfrm>
          <a:prstGeom prst="rect">
            <a:avLst/>
          </a:prstGeom>
        </p:spPr>
        <p:txBody>
          <a:bodyPr anchorCtr="0" anchor="b" bIns="91425" lIns="91425" spcFirstLastPara="1" rIns="91425" wrap="square" tIns="91425">
            <a:noAutofit/>
          </a:bodyPr>
          <a:lstStyle/>
          <a:p>
            <a:pPr indent="0" lvl="0" marL="0" rtl="0" algn="ctr">
              <a:spcBef>
                <a:spcPts val="600"/>
              </a:spcBef>
              <a:spcAft>
                <a:spcPts val="0"/>
              </a:spcAft>
              <a:buNone/>
            </a:pPr>
            <a:r>
              <a:rPr lang="en"/>
              <a:t>Sidney H. </a:t>
            </a:r>
            <a:endParaRPr/>
          </a:p>
        </p:txBody>
      </p:sp>
      <p:sp>
        <p:nvSpPr>
          <p:cNvPr id="179" name="Google Shape;179;p30"/>
          <p:cNvSpPr/>
          <p:nvPr/>
        </p:nvSpPr>
        <p:spPr>
          <a:xfrm>
            <a:off x="4280400" y="3393925"/>
            <a:ext cx="583200" cy="545100"/>
          </a:xfrm>
          <a:prstGeom prst="ellipse">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30"/>
          <p:cNvSpPr txBox="1"/>
          <p:nvPr/>
        </p:nvSpPr>
        <p:spPr>
          <a:xfrm>
            <a:off x="287050" y="401525"/>
            <a:ext cx="8231400" cy="2122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Sidney Hutchins applied for and received grant money to purchase children's books for </a:t>
            </a:r>
            <a:r>
              <a:rPr b="1" lang="en" sz="1800">
                <a:solidFill>
                  <a:srgbClr val="FFFFFF"/>
                </a:solidFill>
                <a:latin typeface="Quattrocento Sans"/>
                <a:ea typeface="Quattrocento Sans"/>
                <a:cs typeface="Quattrocento Sans"/>
                <a:sym typeface="Quattrocento Sans"/>
              </a:rPr>
              <a:t>Reading Partners</a:t>
            </a:r>
            <a:r>
              <a:rPr lang="en" sz="1800">
                <a:solidFill>
                  <a:srgbClr val="FFFFFF"/>
                </a:solidFill>
                <a:latin typeface="Quattrocento Sans"/>
                <a:ea typeface="Quattrocento Sans"/>
                <a:cs typeface="Quattrocento Sans"/>
                <a:sym typeface="Quattrocento Sans"/>
              </a:rPr>
              <a:t> that better reflect and represent the diverse population of students that the program serves.</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p:txBody>
      </p:sp>
      <p:sp>
        <p:nvSpPr>
          <p:cNvPr id="181" name="Google Shape;181;p30"/>
          <p:cNvSpPr txBox="1"/>
          <p:nvPr/>
        </p:nvSpPr>
        <p:spPr>
          <a:xfrm>
            <a:off x="4331125" y="3296425"/>
            <a:ext cx="583200" cy="6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200">
                <a:solidFill>
                  <a:srgbClr val="FFFFFF"/>
                </a:solidFill>
                <a:latin typeface="Quattrocento Sans"/>
                <a:ea typeface="Quattrocento Sans"/>
                <a:cs typeface="Quattrocento Sans"/>
                <a:sym typeface="Quattrocento Sans"/>
              </a:rPr>
              <a:t>“</a:t>
            </a:r>
            <a:endParaRPr sz="7200">
              <a:solidFill>
                <a:srgbClr val="FFFFFF"/>
              </a:solidFill>
              <a:latin typeface="Quattrocento Sans"/>
              <a:ea typeface="Quattrocento Sans"/>
              <a:cs typeface="Quattrocento Sans"/>
              <a:sym typeface="Quattrocento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1"/>
          <p:cNvSpPr/>
          <p:nvPr/>
        </p:nvSpPr>
        <p:spPr>
          <a:xfrm>
            <a:off x="-50" y="0"/>
            <a:ext cx="9144000" cy="3346200"/>
          </a:xfrm>
          <a:prstGeom prst="rect">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1"/>
          <p:cNvSpPr txBox="1"/>
          <p:nvPr>
            <p:ph idx="1" type="body"/>
          </p:nvPr>
        </p:nvSpPr>
        <p:spPr>
          <a:xfrm>
            <a:off x="0" y="4264800"/>
            <a:ext cx="2600700" cy="819900"/>
          </a:xfrm>
          <a:prstGeom prst="rect">
            <a:avLst/>
          </a:prstGeom>
        </p:spPr>
        <p:txBody>
          <a:bodyPr anchorCtr="0" anchor="b" bIns="91425" lIns="91425" spcFirstLastPara="1" rIns="91425" wrap="square" tIns="91425">
            <a:noAutofit/>
          </a:bodyPr>
          <a:lstStyle/>
          <a:p>
            <a:pPr indent="0" lvl="0" marL="0" rtl="0" algn="ctr">
              <a:spcBef>
                <a:spcPts val="600"/>
              </a:spcBef>
              <a:spcAft>
                <a:spcPts val="0"/>
              </a:spcAft>
              <a:buNone/>
            </a:pPr>
            <a:r>
              <a:rPr lang="en"/>
              <a:t>Sidney H. </a:t>
            </a:r>
            <a:endParaRPr/>
          </a:p>
        </p:txBody>
      </p:sp>
      <p:sp>
        <p:nvSpPr>
          <p:cNvPr id="188" name="Google Shape;188;p31"/>
          <p:cNvSpPr/>
          <p:nvPr/>
        </p:nvSpPr>
        <p:spPr>
          <a:xfrm>
            <a:off x="4280400" y="3393925"/>
            <a:ext cx="583200" cy="545100"/>
          </a:xfrm>
          <a:prstGeom prst="ellipse">
            <a:avLst/>
          </a:prstGeom>
          <a:solidFill>
            <a:srgbClr val="8E7CC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1"/>
          <p:cNvSpPr txBox="1"/>
          <p:nvPr/>
        </p:nvSpPr>
        <p:spPr>
          <a:xfrm>
            <a:off x="287050" y="401525"/>
            <a:ext cx="8231400" cy="2122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Miya Leonard, working with the </a:t>
            </a:r>
            <a:r>
              <a:rPr b="1" lang="en" sz="1800">
                <a:solidFill>
                  <a:srgbClr val="FFFFFF"/>
                </a:solidFill>
                <a:latin typeface="Quattrocento Sans"/>
                <a:ea typeface="Quattrocento Sans"/>
                <a:cs typeface="Quattrocento Sans"/>
                <a:sym typeface="Quattrocento Sans"/>
              </a:rPr>
              <a:t>Bridge Project</a:t>
            </a:r>
            <a:r>
              <a:rPr lang="en" sz="1800">
                <a:solidFill>
                  <a:srgbClr val="FFFFFF"/>
                </a:solidFill>
                <a:latin typeface="Quattrocento Sans"/>
                <a:ea typeface="Quattrocento Sans"/>
                <a:cs typeface="Quattrocento Sans"/>
                <a:sym typeface="Quattrocento Sans"/>
              </a:rPr>
              <a:t> at Quigg Newton, received a grant to provide fresh classroom materials such as whiteboards, dry erase markers and clipboards.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rPr lang="en" sz="1800">
                <a:solidFill>
                  <a:srgbClr val="FFFFFF"/>
                </a:solidFill>
                <a:latin typeface="Quattrocento Sans"/>
                <a:ea typeface="Quattrocento Sans"/>
                <a:cs typeface="Quattrocento Sans"/>
                <a:sym typeface="Quattrocento Sans"/>
              </a:rPr>
              <a:t>These supplies are essential for engaging students and making them a part of their own learning process, and for continuing the good work of the Bridge Project</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600"/>
              </a:spcBef>
              <a:spcAft>
                <a:spcPts val="0"/>
              </a:spcAft>
              <a:buNone/>
            </a:pPr>
            <a:r>
              <a:t/>
            </a:r>
            <a:endParaRPr sz="1800">
              <a:solidFill>
                <a:srgbClr val="FFFFFF"/>
              </a:solidFill>
              <a:latin typeface="Quattrocento Sans"/>
              <a:ea typeface="Quattrocento Sans"/>
              <a:cs typeface="Quattrocento Sans"/>
              <a:sym typeface="Quattrocento Sans"/>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p:txBody>
      </p:sp>
      <p:sp>
        <p:nvSpPr>
          <p:cNvPr id="190" name="Google Shape;190;p31"/>
          <p:cNvSpPr txBox="1"/>
          <p:nvPr/>
        </p:nvSpPr>
        <p:spPr>
          <a:xfrm>
            <a:off x="4331125" y="3296425"/>
            <a:ext cx="583200" cy="6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200">
                <a:solidFill>
                  <a:srgbClr val="FFFFFF"/>
                </a:solidFill>
                <a:latin typeface="Quattrocento Sans"/>
                <a:ea typeface="Quattrocento Sans"/>
                <a:cs typeface="Quattrocento Sans"/>
                <a:sym typeface="Quattrocento Sans"/>
              </a:rPr>
              <a:t>“</a:t>
            </a:r>
            <a:endParaRPr sz="7200">
              <a:solidFill>
                <a:srgbClr val="FFFFFF"/>
              </a:solidFill>
              <a:latin typeface="Quattrocento Sans"/>
              <a:ea typeface="Quattrocento Sans"/>
              <a:cs typeface="Quattrocento Sans"/>
              <a:sym typeface="Quattrocento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1381250" y="922668"/>
            <a:ext cx="3878400" cy="43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Why do we believe in it? </a:t>
            </a:r>
            <a:endParaRPr/>
          </a:p>
        </p:txBody>
      </p:sp>
      <p:sp>
        <p:nvSpPr>
          <p:cNvPr id="196" name="Google Shape;196;p32"/>
          <p:cNvSpPr txBox="1"/>
          <p:nvPr>
            <p:ph idx="1" type="body"/>
          </p:nvPr>
        </p:nvSpPr>
        <p:spPr>
          <a:xfrm>
            <a:off x="1381250" y="1616470"/>
            <a:ext cx="6809700" cy="31122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595959"/>
              </a:buClr>
              <a:buSzPts val="1800"/>
              <a:buFont typeface="Arial"/>
              <a:buChar char="●"/>
            </a:pPr>
            <a:r>
              <a:rPr lang="en" sz="1800">
                <a:solidFill>
                  <a:schemeClr val="dk1"/>
                </a:solidFill>
                <a:latin typeface="Arial"/>
                <a:ea typeface="Arial"/>
                <a:cs typeface="Arial"/>
                <a:sym typeface="Arial"/>
              </a:rPr>
              <a:t>Organizing this project is also an </a:t>
            </a:r>
            <a:r>
              <a:rPr lang="en" sz="1800">
                <a:solidFill>
                  <a:schemeClr val="dk1"/>
                </a:solidFill>
                <a:highlight>
                  <a:srgbClr val="F1C232"/>
                </a:highlight>
                <a:latin typeface="Arial"/>
                <a:ea typeface="Arial"/>
                <a:cs typeface="Arial"/>
                <a:sym typeface="Arial"/>
              </a:rPr>
              <a:t>opportunity for deeper collaboration</a:t>
            </a:r>
            <a:r>
              <a:rPr lang="en" sz="1800">
                <a:solidFill>
                  <a:schemeClr val="dk1"/>
                </a:solidFill>
                <a:latin typeface="Arial"/>
                <a:ea typeface="Arial"/>
                <a:cs typeface="Arial"/>
                <a:sym typeface="Arial"/>
              </a:rPr>
              <a:t> between site supervisors and the students they work with. </a:t>
            </a:r>
            <a:endParaRPr sz="1800">
              <a:solidFill>
                <a:schemeClr val="dk1"/>
              </a:solidFill>
              <a:latin typeface="Arial"/>
              <a:ea typeface="Arial"/>
              <a:cs typeface="Arial"/>
              <a:sym typeface="Arial"/>
            </a:endParaRPr>
          </a:p>
          <a:p>
            <a:pPr indent="-342900" lvl="0" marL="457200" rtl="0" algn="l">
              <a:lnSpc>
                <a:spcPct val="115000"/>
              </a:lnSpc>
              <a:spcBef>
                <a:spcPts val="0"/>
              </a:spcBef>
              <a:spcAft>
                <a:spcPts val="0"/>
              </a:spcAft>
              <a:buClr>
                <a:srgbClr val="595959"/>
              </a:buClr>
              <a:buSzPts val="1800"/>
              <a:buFont typeface="Arial"/>
              <a:buChar char="●"/>
            </a:pPr>
            <a:r>
              <a:rPr lang="en" sz="1800">
                <a:solidFill>
                  <a:schemeClr val="dk1"/>
                </a:solidFill>
                <a:latin typeface="Arial"/>
                <a:ea typeface="Arial"/>
                <a:cs typeface="Arial"/>
                <a:sym typeface="Arial"/>
              </a:rPr>
              <a:t>This grant application exercise is to prepare students for grant applications outside of the university. </a:t>
            </a:r>
            <a:endParaRPr sz="1800">
              <a:solidFill>
                <a:schemeClr val="dk1"/>
              </a:solidFill>
              <a:latin typeface="Arial"/>
              <a:ea typeface="Arial"/>
              <a:cs typeface="Arial"/>
              <a:sym typeface="Arial"/>
            </a:endParaRPr>
          </a:p>
          <a:p>
            <a:pPr indent="-342900" lvl="1" marL="914400" rtl="0" algn="l">
              <a:lnSpc>
                <a:spcPct val="115000"/>
              </a:lnSpc>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It is a </a:t>
            </a:r>
            <a:r>
              <a:rPr lang="en" sz="1800">
                <a:solidFill>
                  <a:schemeClr val="dk1"/>
                </a:solidFill>
                <a:highlight>
                  <a:srgbClr val="F1C232"/>
                </a:highlight>
                <a:latin typeface="Arial"/>
                <a:ea typeface="Arial"/>
                <a:cs typeface="Arial"/>
                <a:sym typeface="Arial"/>
              </a:rPr>
              <a:t>resume starter</a:t>
            </a:r>
            <a:r>
              <a:rPr lang="en"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You are helping a community further in their </a:t>
            </a:r>
            <a:r>
              <a:rPr lang="en" sz="1800">
                <a:solidFill>
                  <a:schemeClr val="dk1"/>
                </a:solidFill>
                <a:highlight>
                  <a:srgbClr val="F1C232"/>
                </a:highlight>
                <a:latin typeface="Arial"/>
                <a:ea typeface="Arial"/>
                <a:cs typeface="Arial"/>
                <a:sym typeface="Arial"/>
              </a:rPr>
              <a:t>goals</a:t>
            </a:r>
            <a:r>
              <a:rPr lang="en"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Font typeface="Arial"/>
              <a:buChar char="●"/>
            </a:pPr>
            <a:r>
              <a:rPr lang="en" sz="1800">
                <a:solidFill>
                  <a:schemeClr val="dk1"/>
                </a:solidFill>
                <a:highlight>
                  <a:srgbClr val="FFCD00"/>
                </a:highlight>
                <a:latin typeface="Arial"/>
                <a:ea typeface="Arial"/>
                <a:cs typeface="Arial"/>
                <a:sym typeface="Arial"/>
              </a:rPr>
              <a:t>Non profit </a:t>
            </a:r>
            <a:r>
              <a:rPr lang="en" sz="1800">
                <a:solidFill>
                  <a:schemeClr val="dk1"/>
                </a:solidFill>
                <a:latin typeface="Arial"/>
                <a:ea typeface="Arial"/>
                <a:cs typeface="Arial"/>
                <a:sym typeface="Arial"/>
              </a:rPr>
              <a:t>- essential for their organization </a:t>
            </a:r>
            <a:endParaRPr sz="1800">
              <a:solidFill>
                <a:schemeClr val="dk1"/>
              </a:solidFill>
              <a:latin typeface="Arial"/>
              <a:ea typeface="Arial"/>
              <a:cs typeface="Arial"/>
              <a:sym typeface="Arial"/>
            </a:endParaRPr>
          </a:p>
          <a:p>
            <a:pPr indent="0" lvl="0" marL="0" rtl="0" algn="l">
              <a:lnSpc>
                <a:spcPct val="115000"/>
              </a:lnSpc>
              <a:spcBef>
                <a:spcPts val="0"/>
              </a:spcBef>
              <a:spcAft>
                <a:spcPts val="0"/>
              </a:spcAft>
              <a:buNone/>
            </a:pPr>
            <a:r>
              <a:t/>
            </a:r>
            <a:endParaRPr sz="1800">
              <a:solidFill>
                <a:schemeClr val="dk1"/>
              </a:solidFill>
              <a:latin typeface="Arial"/>
              <a:ea typeface="Arial"/>
              <a:cs typeface="Arial"/>
              <a:sym typeface="Arial"/>
            </a:endParaRPr>
          </a:p>
          <a:p>
            <a:pPr indent="0" lvl="0" marL="0" rtl="0" algn="l">
              <a:spcBef>
                <a:spcPts val="600"/>
              </a:spcBef>
              <a:spcAft>
                <a:spcPts val="0"/>
              </a:spcAft>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Vio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